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80" r:id="rId5"/>
    <p:sldId id="259" r:id="rId6"/>
    <p:sldId id="281" r:id="rId7"/>
    <p:sldId id="260" r:id="rId8"/>
    <p:sldId id="261" r:id="rId9"/>
    <p:sldId id="262" r:id="rId10"/>
    <p:sldId id="263" r:id="rId11"/>
    <p:sldId id="272" r:id="rId12"/>
    <p:sldId id="273" r:id="rId13"/>
    <p:sldId id="285" r:id="rId14"/>
    <p:sldId id="279" r:id="rId15"/>
    <p:sldId id="274" r:id="rId16"/>
    <p:sldId id="275" r:id="rId17"/>
    <p:sldId id="276" r:id="rId18"/>
    <p:sldId id="264" r:id="rId19"/>
    <p:sldId id="282" r:id="rId20"/>
    <p:sldId id="265" r:id="rId21"/>
    <p:sldId id="266" r:id="rId22"/>
    <p:sldId id="267" r:id="rId23"/>
    <p:sldId id="270" r:id="rId24"/>
    <p:sldId id="271" r:id="rId25"/>
    <p:sldId id="277"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04" autoAdjust="0"/>
  </p:normalViewPr>
  <p:slideViewPr>
    <p:cSldViewPr>
      <p:cViewPr>
        <p:scale>
          <a:sx n="70" d="100"/>
          <a:sy n="70" d="100"/>
        </p:scale>
        <p:origin x="-1810" y="14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C6F807-DC88-4715-89F3-C0DB5BCFED1D}" type="datetimeFigureOut">
              <a:rPr lang="ar-SA" smtClean="0"/>
              <a:t>11/08/1444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20F767-4602-40DA-8EEB-A4E409BBB909}" type="slidenum">
              <a:rPr lang="ar-SA" smtClean="0"/>
              <a:t>‹#›</a:t>
            </a:fld>
            <a:endParaRPr lang="ar-SA"/>
          </a:p>
        </p:txBody>
      </p:sp>
    </p:spTree>
    <p:extLst>
      <p:ext uri="{BB962C8B-B14F-4D97-AF65-F5344CB8AC3E}">
        <p14:creationId xmlns:p14="http://schemas.microsoft.com/office/powerpoint/2010/main" val="16982806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15</a:t>
            </a:fld>
            <a:endParaRPr lang="ar-SA"/>
          </a:p>
        </p:txBody>
      </p:sp>
    </p:spTree>
    <p:extLst>
      <p:ext uri="{BB962C8B-B14F-4D97-AF65-F5344CB8AC3E}">
        <p14:creationId xmlns:p14="http://schemas.microsoft.com/office/powerpoint/2010/main" val="29158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حساب القطرات</a:t>
            </a:r>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16</a:t>
            </a:fld>
            <a:endParaRPr lang="ar-SA"/>
          </a:p>
        </p:txBody>
      </p:sp>
    </p:spTree>
    <p:extLst>
      <p:ext uri="{BB962C8B-B14F-4D97-AF65-F5344CB8AC3E}">
        <p14:creationId xmlns:p14="http://schemas.microsoft.com/office/powerpoint/2010/main" val="383383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A20F767-4602-40DA-8EEB-A4E409BBB909}" type="slidenum">
              <a:rPr lang="ar-SA" smtClean="0"/>
              <a:t>18</a:t>
            </a:fld>
            <a:endParaRPr lang="ar-SA"/>
          </a:p>
        </p:txBody>
      </p:sp>
    </p:spTree>
    <p:extLst>
      <p:ext uri="{BB962C8B-B14F-4D97-AF65-F5344CB8AC3E}">
        <p14:creationId xmlns:p14="http://schemas.microsoft.com/office/powerpoint/2010/main" val="339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The </a:t>
            </a:r>
            <a:r>
              <a:rPr lang="en-US" sz="1200" dirty="0" err="1" smtClean="0">
                <a:latin typeface="Calibri" panose="020F0502020204030204" pitchFamily="34" charset="0"/>
              </a:rPr>
              <a:t>NaCl</a:t>
            </a:r>
            <a:r>
              <a:rPr lang="en-US" sz="1200" dirty="0" smtClean="0">
                <a:latin typeface="Calibri" panose="020F0502020204030204" pitchFamily="34" charset="0"/>
              </a:rPr>
              <a:t> solution provides Na</a:t>
            </a:r>
            <a:r>
              <a:rPr lang="en-US" sz="1200" baseline="30000" dirty="0" smtClean="0">
                <a:latin typeface="Calibri" panose="020F0502020204030204" pitchFamily="34" charset="0"/>
              </a:rPr>
              <a:t>+</a:t>
            </a:r>
            <a:r>
              <a:rPr lang="en-US" sz="1200" dirty="0" smtClean="0">
                <a:latin typeface="Calibri" panose="020F0502020204030204" pitchFamily="34" charset="0"/>
              </a:rPr>
              <a:t> and </a:t>
            </a:r>
            <a:r>
              <a:rPr lang="en-US" sz="1200" dirty="0" err="1" smtClean="0">
                <a:latin typeface="Calibri" panose="020F0502020204030204" pitchFamily="34" charset="0"/>
              </a:rPr>
              <a:t>Cl</a:t>
            </a:r>
            <a:r>
              <a:rPr lang="en-US" sz="1200" baseline="30000" dirty="0" smtClean="0">
                <a:latin typeface="Calibri" panose="020F0502020204030204" pitchFamily="34" charset="0"/>
              </a:rPr>
              <a:t>-</a:t>
            </a:r>
            <a:r>
              <a:rPr lang="en-US" sz="1200" dirty="0" smtClean="0">
                <a:latin typeface="Calibri" panose="020F0502020204030204" pitchFamily="34" charset="0"/>
              </a:rPr>
              <a:t> ions that bind to the polar water molecules, and help separate the water from the soap. This process is called salting out the soap.</a:t>
            </a:r>
            <a:endParaRPr lang="en-US" sz="1200" b="1" dirty="0" smtClean="0">
              <a:latin typeface="Calibri" panose="020F0502020204030204" pitchFamily="34" charset="0"/>
            </a:endParaRPr>
          </a:p>
          <a:p>
            <a:pPr algn="l"/>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22</a:t>
            </a:fld>
            <a:endParaRPr lang="ar-SA"/>
          </a:p>
        </p:txBody>
      </p:sp>
    </p:spTree>
    <p:extLst>
      <p:ext uri="{BB962C8B-B14F-4D97-AF65-F5344CB8AC3E}">
        <p14:creationId xmlns:p14="http://schemas.microsoft.com/office/powerpoint/2010/main" val="398384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23</a:t>
            </a:fld>
            <a:endParaRPr lang="ar-SA"/>
          </a:p>
        </p:txBody>
      </p:sp>
    </p:spTree>
    <p:extLst>
      <p:ext uri="{BB962C8B-B14F-4D97-AF65-F5344CB8AC3E}">
        <p14:creationId xmlns:p14="http://schemas.microsoft.com/office/powerpoint/2010/main" val="399235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pPr/>
              <a:t>3/3/2023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pPr/>
              <a:t>3/3/2023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w&amp;url=http://pixshark.com/lipids-fats.htm&amp;ei=7SXNVK7OEsGsPZufgbgO&amp;psig=AFQjCNHcGJWW0MjQuEbS0IzZBjGHryVWtA&amp;ust=1422809084327788" TargetMode="External"/><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1582341"/>
            <a:ext cx="4114800" cy="1846659"/>
          </a:xfrm>
          <a:prstGeom prst="rect">
            <a:avLst/>
          </a:prstGeom>
          <a:noFill/>
        </p:spPr>
        <p:txBody>
          <a:bodyPr wrap="square" rtlCol="1">
            <a:spAutoFit/>
          </a:bodyPr>
          <a:lstStyle/>
          <a:p>
            <a:pPr algn="ctr"/>
            <a:r>
              <a:rPr lang="ar-SA" sz="5400" b="1" dirty="0" smtClean="0">
                <a:solidFill>
                  <a:schemeClr val="tx2"/>
                </a:solidFill>
              </a:rPr>
              <a:t>الدهــــــــون</a:t>
            </a:r>
          </a:p>
          <a:p>
            <a:pPr algn="ctr"/>
            <a:r>
              <a:rPr lang="en-US" sz="6000" dirty="0" smtClean="0">
                <a:solidFill>
                  <a:schemeClr val="tx2"/>
                </a:solidFill>
                <a:latin typeface="Arabic Typesetting" pitchFamily="66" charset="-78"/>
                <a:cs typeface="Arabic Typesetting" pitchFamily="66" charset="-78"/>
              </a:rPr>
              <a:t>Lipids</a:t>
            </a:r>
            <a:endParaRPr lang="ar-SA" sz="6000" dirty="0">
              <a:solidFill>
                <a:schemeClr val="tx2"/>
              </a:solidFill>
              <a:latin typeface="Arabic Typesetting" pitchFamily="66" charset="-78"/>
              <a:cs typeface="Arabic Typesetting" pitchFamily="66" charset="-78"/>
            </a:endParaRPr>
          </a:p>
        </p:txBody>
      </p:sp>
      <p:pic>
        <p:nvPicPr>
          <p:cNvPr id="1032" name="Picture 8" descr="Lipid structure"/>
          <p:cNvPicPr>
            <a:picLocks noChangeAspect="1" noChangeArrowheads="1"/>
          </p:cNvPicPr>
          <p:nvPr/>
        </p:nvPicPr>
        <p:blipFill rotWithShape="1">
          <a:blip r:embed="rId2">
            <a:extLst>
              <a:ext uri="{28A0092B-C50C-407E-A947-70E740481C1C}">
                <a14:useLocalDpi xmlns:a14="http://schemas.microsoft.com/office/drawing/2010/main" val="0"/>
              </a:ext>
            </a:extLst>
          </a:blip>
          <a:srcRect t="18594"/>
          <a:stretch/>
        </p:blipFill>
        <p:spPr bwMode="auto">
          <a:xfrm>
            <a:off x="457200" y="2209800"/>
            <a:ext cx="2933700" cy="2621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healthdirectusa.com/images/uploads/2012082316413937365_b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4019550"/>
            <a:ext cx="2838450" cy="283845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مستدير الزوايا 1"/>
          <p:cNvSpPr/>
          <p:nvPr/>
        </p:nvSpPr>
        <p:spPr>
          <a:xfrm>
            <a:off x="789214" y="4953000"/>
            <a:ext cx="2819400" cy="14477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5400" dirty="0" err="1" smtClean="0">
                <a:solidFill>
                  <a:srgbClr val="C00000"/>
                </a:solidFill>
                <a:latin typeface="Aldhabi" pitchFamily="2" charset="-78"/>
                <a:cs typeface="Aldhabi" pitchFamily="2" charset="-78"/>
              </a:rPr>
              <a:t>م.د</a:t>
            </a:r>
            <a:r>
              <a:rPr lang="ar-IQ" sz="5400" dirty="0" smtClean="0">
                <a:solidFill>
                  <a:srgbClr val="C00000"/>
                </a:solidFill>
                <a:latin typeface="Aldhabi" pitchFamily="2" charset="-78"/>
                <a:cs typeface="Aldhabi" pitchFamily="2" charset="-78"/>
              </a:rPr>
              <a:t> شيرين فاضل</a:t>
            </a:r>
            <a:endParaRPr lang="en-US" sz="5400" dirty="0">
              <a:solidFill>
                <a:srgbClr val="C00000"/>
              </a:solidFill>
              <a:latin typeface="Aldhabi" pitchFamily="2" charset="-78"/>
              <a:cs typeface="Aldhabi" pitchFamily="2" charset="-78"/>
            </a:endParaRPr>
          </a:p>
        </p:txBody>
      </p:sp>
    </p:spTree>
    <p:extLst>
      <p:ext uri="{BB962C8B-B14F-4D97-AF65-F5344CB8AC3E}">
        <p14:creationId xmlns:p14="http://schemas.microsoft.com/office/powerpoint/2010/main" val="154740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G_4067.JPG"/>
          <p:cNvPicPr>
            <a:picLocks noChangeAspect="1"/>
          </p:cNvPicPr>
          <p:nvPr/>
        </p:nvPicPr>
        <p:blipFill rotWithShape="1">
          <a:blip r:embed="rId2" cstate="print"/>
          <a:srcRect t="48724" r="29149" b="25127"/>
          <a:stretch/>
        </p:blipFill>
        <p:spPr>
          <a:xfrm rot="5400000">
            <a:off x="1496582" y="1703818"/>
            <a:ext cx="3532740" cy="887104"/>
          </a:xfrm>
          <a:prstGeom prst="roundRect">
            <a:avLst>
              <a:gd name="adj" fmla="val 8594"/>
            </a:avLst>
          </a:prstGeom>
          <a:solidFill>
            <a:srgbClr val="FFFFFF">
              <a:shade val="85000"/>
            </a:srgbClr>
          </a:solidFill>
          <a:ln>
            <a:noFill/>
          </a:ln>
          <a:effectLst/>
        </p:spPr>
      </p:pic>
      <p:graphicFrame>
        <p:nvGraphicFramePr>
          <p:cNvPr id="8" name="Table 7"/>
          <p:cNvGraphicFramePr>
            <a:graphicFrameLocks noGrp="1"/>
          </p:cNvGraphicFramePr>
          <p:nvPr>
            <p:extLst>
              <p:ext uri="{D42A27DB-BD31-4B8C-83A1-F6EECF244321}">
                <p14:modId xmlns:p14="http://schemas.microsoft.com/office/powerpoint/2010/main" val="609239214"/>
              </p:ext>
            </p:extLst>
          </p:nvPr>
        </p:nvGraphicFramePr>
        <p:xfrm>
          <a:off x="2895600" y="4724400"/>
          <a:ext cx="4648200" cy="1219201"/>
        </p:xfrm>
        <a:graphic>
          <a:graphicData uri="http://schemas.openxmlformats.org/drawingml/2006/table">
            <a:tbl>
              <a:tblPr firstRow="1" bandRow="1">
                <a:tableStyleId>{5940675A-B579-460E-94D1-54222C63F5DA}</a:tableStyleId>
              </a:tblPr>
              <a:tblGrid>
                <a:gridCol w="2971800"/>
                <a:gridCol w="1676400"/>
              </a:tblGrid>
              <a:tr h="380881">
                <a:tc>
                  <a:txBody>
                    <a:bodyPr/>
                    <a:lstStyle/>
                    <a:p>
                      <a:pPr algn="ctr"/>
                      <a:r>
                        <a:rPr lang="ar-SA" b="1" dirty="0" smtClean="0">
                          <a:solidFill>
                            <a:schemeClr val="tx1"/>
                          </a:solidFill>
                        </a:rPr>
                        <a:t>زيت الزيتون</a:t>
                      </a:r>
                      <a:endParaRPr lang="en-US" b="1" dirty="0">
                        <a:solidFill>
                          <a:schemeClr val="tx1"/>
                        </a:solidFill>
                      </a:endParaRPr>
                    </a:p>
                  </a:txBody>
                  <a:tcPr>
                    <a:solidFill>
                      <a:schemeClr val="bg1">
                        <a:lumMod val="75000"/>
                      </a:schemeClr>
                    </a:solidFill>
                  </a:tcPr>
                </a:tc>
                <a:tc>
                  <a:txBody>
                    <a:bodyPr/>
                    <a:lstStyle/>
                    <a:p>
                      <a:pPr algn="ctr"/>
                      <a:r>
                        <a:rPr lang="ar-SA" b="1" dirty="0" smtClean="0">
                          <a:solidFill>
                            <a:schemeClr val="tx1"/>
                          </a:solidFill>
                        </a:rPr>
                        <a:t>المذيب</a:t>
                      </a:r>
                      <a:endParaRPr lang="en-US" b="1" dirty="0">
                        <a:solidFill>
                          <a:schemeClr val="tx1"/>
                        </a:solidFill>
                      </a:endParaRPr>
                    </a:p>
                  </a:txBody>
                  <a:tcPr>
                    <a:solidFill>
                      <a:schemeClr val="bg1">
                        <a:lumMod val="75000"/>
                      </a:schemeClr>
                    </a:solidFill>
                  </a:tcPr>
                </a:tc>
              </a:tr>
              <a:tr h="419160">
                <a:tc>
                  <a:txBody>
                    <a:bodyPr/>
                    <a:lstStyle/>
                    <a:p>
                      <a:pPr algn="ctr"/>
                      <a:endParaRPr lang="en-US" dirty="0"/>
                    </a:p>
                  </a:txBody>
                  <a:tcPr/>
                </a:tc>
                <a:tc>
                  <a:txBody>
                    <a:bodyPr/>
                    <a:lstStyle/>
                    <a:p>
                      <a:pPr algn="ctr"/>
                      <a:r>
                        <a:rPr lang="ar-SA" b="1" dirty="0" smtClean="0"/>
                        <a:t>أيثر</a:t>
                      </a:r>
                      <a:endParaRPr lang="en-US" b="1" dirty="0"/>
                    </a:p>
                  </a:txBody>
                  <a:tcPr>
                    <a:solidFill>
                      <a:schemeClr val="bg1">
                        <a:lumMod val="75000"/>
                      </a:schemeClr>
                    </a:solidFill>
                  </a:tcPr>
                </a:tc>
              </a:tr>
              <a:tr h="419160">
                <a:tc>
                  <a:txBody>
                    <a:bodyPr/>
                    <a:lstStyle/>
                    <a:p>
                      <a:pPr algn="ctr"/>
                      <a:endParaRPr lang="en-US" dirty="0"/>
                    </a:p>
                  </a:txBody>
                  <a:tcPr/>
                </a:tc>
                <a:tc>
                  <a:txBody>
                    <a:bodyPr/>
                    <a:lstStyle/>
                    <a:p>
                      <a:pPr algn="ctr"/>
                      <a:r>
                        <a:rPr lang="ar-SA" b="1" dirty="0" smtClean="0"/>
                        <a:t>ماء مقطر</a:t>
                      </a:r>
                      <a:endParaRPr lang="en-US" b="1" dirty="0"/>
                    </a:p>
                  </a:txBody>
                  <a:tcPr>
                    <a:solidFill>
                      <a:schemeClr val="bg1">
                        <a:lumMod val="75000"/>
                      </a:schemeClr>
                    </a:solidFill>
                  </a:tcPr>
                </a:tc>
              </a:tr>
            </a:tbl>
          </a:graphicData>
        </a:graphic>
      </p:graphicFrame>
      <p:pic>
        <p:nvPicPr>
          <p:cNvPr id="4" name="Content Placeholder 3" descr="IMG_4067.JPG"/>
          <p:cNvPicPr>
            <a:picLocks noChangeAspect="1"/>
          </p:cNvPicPr>
          <p:nvPr/>
        </p:nvPicPr>
        <p:blipFill rotWithShape="1">
          <a:blip r:embed="rId2" cstate="print"/>
          <a:srcRect t="28274" r="29149" b="50807"/>
          <a:stretch/>
        </p:blipFill>
        <p:spPr>
          <a:xfrm rot="5400000">
            <a:off x="4760671" y="1792529"/>
            <a:ext cx="3532740" cy="709683"/>
          </a:xfrm>
          <a:prstGeom prst="roundRect">
            <a:avLst>
              <a:gd name="adj" fmla="val 8594"/>
            </a:avLst>
          </a:prstGeom>
          <a:solidFill>
            <a:srgbClr val="FFFFFF">
              <a:shade val="85000"/>
            </a:srgbClr>
          </a:solidFill>
          <a:ln>
            <a:noFill/>
          </a:ln>
          <a:effectLst/>
        </p:spPr>
      </p:pic>
      <p:sp>
        <p:nvSpPr>
          <p:cNvPr id="2" name="مستطيل 1"/>
          <p:cNvSpPr/>
          <p:nvPr/>
        </p:nvSpPr>
        <p:spPr>
          <a:xfrm>
            <a:off x="6074032" y="4033875"/>
            <a:ext cx="970137" cy="369332"/>
          </a:xfrm>
          <a:prstGeom prst="rect">
            <a:avLst/>
          </a:prstGeom>
        </p:spPr>
        <p:txBody>
          <a:bodyPr wrap="none">
            <a:spAutoFit/>
          </a:bodyPr>
          <a:lstStyle/>
          <a:p>
            <a:r>
              <a:rPr lang="ar-SA" b="1" dirty="0" smtClean="0"/>
              <a:t>أيثر+ زيت</a:t>
            </a:r>
            <a:endParaRPr lang="ar-SA" dirty="0"/>
          </a:p>
        </p:txBody>
      </p:sp>
      <p:sp>
        <p:nvSpPr>
          <p:cNvPr id="7" name="مستطيل 6"/>
          <p:cNvSpPr/>
          <p:nvPr/>
        </p:nvSpPr>
        <p:spPr>
          <a:xfrm>
            <a:off x="2777883" y="4001609"/>
            <a:ext cx="955711" cy="369332"/>
          </a:xfrm>
          <a:prstGeom prst="rect">
            <a:avLst/>
          </a:prstGeom>
        </p:spPr>
        <p:txBody>
          <a:bodyPr wrap="none">
            <a:spAutoFit/>
          </a:bodyPr>
          <a:lstStyle/>
          <a:p>
            <a:r>
              <a:rPr lang="ar-SA" b="1" dirty="0" smtClean="0"/>
              <a:t>ماء+ زيت</a:t>
            </a:r>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304800"/>
            <a:ext cx="4572000" cy="954107"/>
          </a:xfrm>
          <a:prstGeom prst="rect">
            <a:avLst/>
          </a:prstGeom>
        </p:spPr>
        <p:txBody>
          <a:bodyPr>
            <a:spAutoFit/>
          </a:bodyPr>
          <a:lstStyle/>
          <a:p>
            <a:pPr algn="r"/>
            <a:r>
              <a:rPr lang="ar-SA" sz="2800" b="1" dirty="0" smtClean="0">
                <a:solidFill>
                  <a:schemeClr val="tx2"/>
                </a:solidFill>
              </a:rPr>
              <a:t>2-اختبار </a:t>
            </a:r>
            <a:r>
              <a:rPr lang="ar-SA" sz="2800" b="1" dirty="0">
                <a:solidFill>
                  <a:schemeClr val="tx2"/>
                </a:solidFill>
              </a:rPr>
              <a:t>خلات النحاس: </a:t>
            </a:r>
            <a:r>
              <a:rPr lang="en-US" sz="2800" dirty="0">
                <a:solidFill>
                  <a:schemeClr val="tx2"/>
                </a:solidFill>
              </a:rPr>
              <a:t/>
            </a:r>
            <a:br>
              <a:rPr lang="en-US" sz="2800" dirty="0">
                <a:solidFill>
                  <a:schemeClr val="tx2"/>
                </a:solidFill>
              </a:rPr>
            </a:br>
            <a:endParaRPr lang="ar-SA" sz="2800" dirty="0">
              <a:solidFill>
                <a:schemeClr val="tx2"/>
              </a:solidFill>
            </a:endParaRPr>
          </a:p>
        </p:txBody>
      </p:sp>
      <p:sp>
        <p:nvSpPr>
          <p:cNvPr id="3" name="Rectangle 2"/>
          <p:cNvSpPr/>
          <p:nvPr/>
        </p:nvSpPr>
        <p:spPr>
          <a:xfrm>
            <a:off x="228600" y="1258907"/>
            <a:ext cx="8686800" cy="3785652"/>
          </a:xfrm>
          <a:prstGeom prst="rect">
            <a:avLst/>
          </a:prstGeom>
        </p:spPr>
        <p:txBody>
          <a:bodyPr wrap="square">
            <a:spAutoFit/>
          </a:bodyPr>
          <a:lstStyle/>
          <a:p>
            <a:pPr algn="r" rtl="1">
              <a:lnSpc>
                <a:spcPct val="150000"/>
              </a:lnSpc>
            </a:pPr>
            <a:r>
              <a:rPr lang="ar-SA" sz="2000" dirty="0"/>
              <a:t>يستخدم هذا الإختبار للتميز بين الزيت </a:t>
            </a:r>
            <a:r>
              <a:rPr lang="ar-SA" sz="2000" dirty="0" smtClean="0"/>
              <a:t>(أو الدهن) و </a:t>
            </a:r>
            <a:r>
              <a:rPr lang="ar-SA" sz="2000" dirty="0"/>
              <a:t>الحمض الدهني </a:t>
            </a:r>
            <a:r>
              <a:rPr lang="ar-SA" sz="2000" dirty="0" smtClean="0"/>
              <a:t>(المشبع  أو غير المشبع). </a:t>
            </a:r>
            <a:endParaRPr lang="en-US" sz="2000" dirty="0"/>
          </a:p>
          <a:p>
            <a:pPr algn="r" rtl="1">
              <a:lnSpc>
                <a:spcPct val="150000"/>
              </a:lnSpc>
            </a:pPr>
            <a:r>
              <a:rPr lang="ar-SA" sz="2000" dirty="0"/>
              <a:t> </a:t>
            </a:r>
            <a:endParaRPr lang="en-US" sz="2000" dirty="0"/>
          </a:p>
          <a:p>
            <a:pPr algn="r" rtl="1">
              <a:lnSpc>
                <a:spcPct val="150000"/>
              </a:lnSpc>
            </a:pPr>
            <a:r>
              <a:rPr lang="ar-SA" sz="2000" b="1" dirty="0" smtClean="0">
                <a:solidFill>
                  <a:schemeClr val="tx2"/>
                </a:solidFill>
              </a:rPr>
              <a:t>المبدأ العلمي:</a:t>
            </a:r>
            <a:endParaRPr lang="en-US" sz="2000" dirty="0">
              <a:solidFill>
                <a:schemeClr val="tx2"/>
              </a:solidFill>
            </a:endParaRPr>
          </a:p>
          <a:p>
            <a:pPr algn="r" rtl="1">
              <a:lnSpc>
                <a:spcPct val="150000"/>
              </a:lnSpc>
            </a:pPr>
            <a:r>
              <a:rPr lang="ar-SA" sz="2000" dirty="0"/>
              <a:t>لا تتفاعل الزيوت أو الدهون مع محلول خلات النحاس أما الأحماض الدهنية </a:t>
            </a:r>
            <a:r>
              <a:rPr lang="ar-SA" sz="2000" dirty="0" smtClean="0"/>
              <a:t>(المشبعة </a:t>
            </a:r>
            <a:r>
              <a:rPr lang="ar-SA" sz="2000" dirty="0"/>
              <a:t>والغير </a:t>
            </a:r>
            <a:r>
              <a:rPr lang="ar-SA" sz="2000" dirty="0" smtClean="0"/>
              <a:t>مشبعة) </a:t>
            </a:r>
            <a:r>
              <a:rPr lang="ar-SA" sz="2000" dirty="0"/>
              <a:t>فتتفاعل مع خلات النحاس مكوناُ </a:t>
            </a:r>
            <a:r>
              <a:rPr lang="ar-SA" sz="2000" dirty="0" smtClean="0"/>
              <a:t>ملح </a:t>
            </a:r>
            <a:r>
              <a:rPr lang="ar-SA" sz="2000" dirty="0"/>
              <a:t>النحاس المقابل. </a:t>
            </a:r>
            <a:endParaRPr lang="ar-SA" sz="2000" dirty="0" smtClean="0"/>
          </a:p>
          <a:p>
            <a:pPr algn="r" rtl="1">
              <a:lnSpc>
                <a:spcPct val="150000"/>
              </a:lnSpc>
            </a:pPr>
            <a:endParaRPr lang="ar-SA" sz="2000" dirty="0"/>
          </a:p>
          <a:p>
            <a:pPr algn="r" rtl="1">
              <a:lnSpc>
                <a:spcPct val="150000"/>
              </a:lnSpc>
            </a:pPr>
            <a:r>
              <a:rPr lang="ar-SA" sz="2000" dirty="0" smtClean="0"/>
              <a:t>- </a:t>
            </a:r>
            <a:r>
              <a:rPr lang="ar-SA" sz="2000" dirty="0"/>
              <a:t>الملح النحاسي المتكون في حالة الأحماض الدهنية </a:t>
            </a:r>
            <a:r>
              <a:rPr lang="ar-SA" sz="2000" dirty="0" smtClean="0"/>
              <a:t>فقط </a:t>
            </a:r>
            <a:r>
              <a:rPr lang="ar-SA" sz="2000" dirty="0"/>
              <a:t>يمكن استخلاصه بواسطة الإيثر البترولي. </a:t>
            </a:r>
            <a:endParaRPr lang="en-US" sz="2000" dirty="0"/>
          </a:p>
          <a:p>
            <a:pPr algn="r" rtl="1">
              <a:lnSpc>
                <a:spcPct val="150000"/>
              </a:lnSpc>
            </a:pPr>
            <a:r>
              <a:rPr lang="ar-SA" sz="2000" dirty="0"/>
              <a:t> </a:t>
            </a: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435"/>
            <a:ext cx="9209049" cy="2400657"/>
          </a:xfrm>
          <a:prstGeom prst="rect">
            <a:avLst/>
          </a:prstGeom>
        </p:spPr>
        <p:txBody>
          <a:bodyPr wrap="square">
            <a:spAutoFit/>
          </a:bodyPr>
          <a:lstStyle/>
          <a:p>
            <a:pPr marL="342900" indent="-342900" algn="r" rtl="1">
              <a:lnSpc>
                <a:spcPct val="150000"/>
              </a:lnSpc>
              <a:buFont typeface="Wingdings" pitchFamily="2" charset="2"/>
              <a:buChar char="§"/>
            </a:pPr>
            <a:r>
              <a:rPr lang="ar-SA" sz="2000" b="1" u="sng" dirty="0" smtClean="0"/>
              <a:t>في </a:t>
            </a:r>
            <a:r>
              <a:rPr lang="ar-SA" sz="2000" b="1" u="sng" dirty="0"/>
              <a:t>حالة زيت الزيتون </a:t>
            </a:r>
            <a:r>
              <a:rPr lang="ar-SA" sz="2000" dirty="0"/>
              <a:t>يلاحظ  أن طبقة الإيثرالبترولي العليا تحتوي على الزيت </a:t>
            </a:r>
            <a:r>
              <a:rPr lang="ar-SA" sz="2000" dirty="0" smtClean="0"/>
              <a:t>مذاباً </a:t>
            </a:r>
            <a:r>
              <a:rPr lang="ar-SA" sz="2000" dirty="0"/>
              <a:t>فيها </a:t>
            </a:r>
            <a:r>
              <a:rPr lang="ar-SA" sz="2000" u="sng" dirty="0"/>
              <a:t>ويظهر عديم اللون </a:t>
            </a:r>
            <a:r>
              <a:rPr lang="ar-SA" sz="2000" dirty="0"/>
              <a:t>ويبقى المحلول </a:t>
            </a:r>
            <a:r>
              <a:rPr lang="ar-SA" sz="2000" dirty="0" smtClean="0"/>
              <a:t>المائي (مع خلات النحاس) </a:t>
            </a:r>
            <a:r>
              <a:rPr lang="ar-SA" sz="2000" dirty="0"/>
              <a:t>السفلي </a:t>
            </a:r>
            <a:r>
              <a:rPr lang="ar-SA" sz="2000" u="sng" dirty="0"/>
              <a:t>أزرق </a:t>
            </a:r>
            <a:r>
              <a:rPr lang="ar-SA" sz="2000" u="sng" dirty="0" smtClean="0"/>
              <a:t>اللون</a:t>
            </a:r>
            <a:r>
              <a:rPr lang="ar-SA" sz="2000" dirty="0" smtClean="0"/>
              <a:t>. </a:t>
            </a:r>
            <a:endParaRPr lang="ar-SA" sz="2000" dirty="0"/>
          </a:p>
          <a:p>
            <a:pPr algn="r" rtl="1">
              <a:lnSpc>
                <a:spcPct val="150000"/>
              </a:lnSpc>
            </a:pPr>
            <a:endParaRPr lang="en-US" sz="2000" dirty="0"/>
          </a:p>
          <a:p>
            <a:pPr algn="r" rtl="1">
              <a:lnSpc>
                <a:spcPct val="150000"/>
              </a:lnSpc>
            </a:pPr>
            <a:r>
              <a:rPr lang="ar-SA" sz="2000" dirty="0" smtClean="0"/>
              <a:t> </a:t>
            </a:r>
            <a:endParaRPr lang="en-US" sz="2000" dirty="0"/>
          </a:p>
          <a:p>
            <a:pPr algn="r">
              <a:lnSpc>
                <a:spcPct val="150000"/>
              </a:lnSpc>
            </a:pPr>
            <a:endParaRPr lang="ar-SA" sz="2000" dirty="0"/>
          </a:p>
        </p:txBody>
      </p:sp>
      <p:pic>
        <p:nvPicPr>
          <p:cNvPr id="7" name="صورة 6"/>
          <p:cNvPicPr>
            <a:picLocks noChangeAspect="1"/>
          </p:cNvPicPr>
          <p:nvPr/>
        </p:nvPicPr>
        <p:blipFill rotWithShape="1">
          <a:blip r:embed="rId2" cstate="print">
            <a:extLst>
              <a:ext uri="{28A0092B-C50C-407E-A947-70E740481C1C}">
                <a14:useLocalDpi xmlns:a14="http://schemas.microsoft.com/office/drawing/2010/main" val="0"/>
              </a:ext>
            </a:extLst>
          </a:blip>
          <a:srcRect l="10416" t="15840" r="32675" b="57058"/>
          <a:stretch/>
        </p:blipFill>
        <p:spPr>
          <a:xfrm rot="5400000">
            <a:off x="5894642" y="3089381"/>
            <a:ext cx="4123556" cy="1104152"/>
          </a:xfrm>
          <a:prstGeom prst="rect">
            <a:avLst/>
          </a:prstGeom>
        </p:spPr>
      </p:pic>
      <p:sp>
        <p:nvSpPr>
          <p:cNvPr id="11" name="Left Brace 2"/>
          <p:cNvSpPr/>
          <p:nvPr/>
        </p:nvSpPr>
        <p:spPr>
          <a:xfrm>
            <a:off x="7010400" y="4101963"/>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2" name="TextBox 10"/>
          <p:cNvSpPr txBox="1"/>
          <p:nvPr/>
        </p:nvSpPr>
        <p:spPr>
          <a:xfrm>
            <a:off x="4800600" y="4561005"/>
            <a:ext cx="1981200" cy="338554"/>
          </a:xfrm>
          <a:prstGeom prst="rect">
            <a:avLst/>
          </a:prstGeom>
          <a:noFill/>
        </p:spPr>
        <p:txBody>
          <a:bodyPr wrap="square" rtlCol="0">
            <a:spAutoFit/>
          </a:bodyPr>
          <a:lstStyle/>
          <a:p>
            <a:pPr algn="r" rtl="1"/>
            <a:r>
              <a:rPr lang="ar-SA" sz="1600" b="1" dirty="0" smtClean="0"/>
              <a:t>خلات النحاس</a:t>
            </a:r>
            <a:endParaRPr lang="en-US" sz="1600" b="1" dirty="0"/>
          </a:p>
        </p:txBody>
      </p:sp>
      <p:sp>
        <p:nvSpPr>
          <p:cNvPr id="13" name="Left Brace 11"/>
          <p:cNvSpPr/>
          <p:nvPr/>
        </p:nvSpPr>
        <p:spPr>
          <a:xfrm>
            <a:off x="7006590" y="2730363"/>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4" name="TextBox 12"/>
          <p:cNvSpPr txBox="1"/>
          <p:nvPr/>
        </p:nvSpPr>
        <p:spPr>
          <a:xfrm>
            <a:off x="4528324" y="3182770"/>
            <a:ext cx="2245856" cy="338554"/>
          </a:xfrm>
          <a:prstGeom prst="rect">
            <a:avLst/>
          </a:prstGeom>
          <a:noFill/>
        </p:spPr>
        <p:txBody>
          <a:bodyPr wrap="square" rtlCol="0">
            <a:spAutoFit/>
          </a:bodyPr>
          <a:lstStyle/>
          <a:p>
            <a:pPr algn="r" rtl="1"/>
            <a:r>
              <a:rPr lang="ar-SA" sz="1600" b="1" dirty="0" smtClean="0"/>
              <a:t>طبقة </a:t>
            </a:r>
            <a:r>
              <a:rPr lang="ar-SA" sz="1600" b="1" dirty="0" err="1" smtClean="0"/>
              <a:t>الإيثر</a:t>
            </a:r>
            <a:r>
              <a:rPr lang="ar-SA" sz="1600" b="1" dirty="0" smtClean="0"/>
              <a:t> مذاب فيها الزيت</a:t>
            </a:r>
            <a:endParaRPr lang="en-US" sz="1600" b="1" dirty="0"/>
          </a:p>
        </p:txBody>
      </p:sp>
      <p:sp>
        <p:nvSpPr>
          <p:cNvPr id="15" name="TextBox 7"/>
          <p:cNvSpPr txBox="1"/>
          <p:nvPr/>
        </p:nvSpPr>
        <p:spPr>
          <a:xfrm>
            <a:off x="7461120" y="5867400"/>
            <a:ext cx="990600" cy="307777"/>
          </a:xfrm>
          <a:prstGeom prst="rect">
            <a:avLst/>
          </a:prstGeom>
          <a:noFill/>
        </p:spPr>
        <p:txBody>
          <a:bodyPr wrap="square" rtlCol="0">
            <a:spAutoFit/>
          </a:bodyPr>
          <a:lstStyle/>
          <a:p>
            <a:r>
              <a:rPr lang="ar-SA" sz="1400" b="1" dirty="0" smtClean="0"/>
              <a:t>زيت الزيتون</a:t>
            </a:r>
            <a:endParaRPr lang="en-US" sz="1400" b="1"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152400"/>
            <a:ext cx="9130352" cy="872034"/>
          </a:xfrm>
          <a:prstGeom prst="rect">
            <a:avLst/>
          </a:prstGeom>
        </p:spPr>
        <p:txBody>
          <a:bodyPr wrap="square">
            <a:spAutoFit/>
          </a:bodyPr>
          <a:lstStyle/>
          <a:p>
            <a:pPr algn="r" rtl="1">
              <a:lnSpc>
                <a:spcPct val="150000"/>
              </a:lnSpc>
            </a:pPr>
            <a:r>
              <a:rPr lang="ar-SA" b="1" u="sng" dirty="0"/>
              <a:t>وفي حالة حمض </a:t>
            </a:r>
            <a:r>
              <a:rPr lang="ar-SA" b="1" u="sng" dirty="0" err="1"/>
              <a:t>الأولييك</a:t>
            </a:r>
            <a:r>
              <a:rPr lang="ar-SA" b="1" u="sng" dirty="0"/>
              <a:t> </a:t>
            </a:r>
            <a:r>
              <a:rPr lang="ar-SA" dirty="0"/>
              <a:t>تتلون طبقة </a:t>
            </a:r>
            <a:r>
              <a:rPr lang="ar-SA" dirty="0" err="1"/>
              <a:t>الإيثر</a:t>
            </a:r>
            <a:r>
              <a:rPr lang="ar-SA" dirty="0"/>
              <a:t> البترولي العليا </a:t>
            </a:r>
            <a:r>
              <a:rPr lang="ar-SA" u="sng" dirty="0"/>
              <a:t>بلون أخضر </a:t>
            </a:r>
            <a:r>
              <a:rPr lang="ar-SA" dirty="0"/>
              <a:t>نتيجة لذوبان </a:t>
            </a:r>
            <a:r>
              <a:rPr lang="ar-SA" b="1" dirty="0" err="1"/>
              <a:t>أولييات</a:t>
            </a:r>
            <a:r>
              <a:rPr lang="ar-SA" b="1" dirty="0"/>
              <a:t> النحاس (</a:t>
            </a:r>
            <a:r>
              <a:rPr lang="ar-SA" b="1" dirty="0" smtClean="0"/>
              <a:t>ملح النحاس</a:t>
            </a:r>
            <a:r>
              <a:rPr lang="ar-SA" b="1" dirty="0"/>
              <a:t>) </a:t>
            </a:r>
            <a:r>
              <a:rPr lang="ar-SA" dirty="0"/>
              <a:t>فيها أما الطبقة السفلى </a:t>
            </a:r>
            <a:r>
              <a:rPr lang="ar-SA" u="sng" dirty="0"/>
              <a:t>فتقل زرقتها</a:t>
            </a:r>
            <a:r>
              <a:rPr lang="ar-SA" dirty="0"/>
              <a:t>.</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6200"/>
            <a:ext cx="5018589" cy="2302287"/>
          </a:xfrm>
          <a:prstGeom prst="rect">
            <a:avLst/>
          </a:prstGeom>
        </p:spPr>
      </p:pic>
      <p:sp>
        <p:nvSpPr>
          <p:cNvPr id="4" name="مستطيل 3"/>
          <p:cNvSpPr/>
          <p:nvPr/>
        </p:nvSpPr>
        <p:spPr>
          <a:xfrm>
            <a:off x="1593003" y="5819155"/>
            <a:ext cx="1401346" cy="369332"/>
          </a:xfrm>
          <a:prstGeom prst="rect">
            <a:avLst/>
          </a:prstGeom>
        </p:spPr>
        <p:txBody>
          <a:bodyPr wrap="none">
            <a:spAutoFit/>
          </a:bodyPr>
          <a:lstStyle/>
          <a:p>
            <a:r>
              <a:rPr lang="ar-SA" b="1" dirty="0" err="1"/>
              <a:t>أولييات</a:t>
            </a:r>
            <a:r>
              <a:rPr lang="ar-SA" b="1" dirty="0"/>
              <a:t> النحاس </a:t>
            </a:r>
            <a:endParaRPr lang="ar-SA" dirty="0"/>
          </a:p>
        </p:txBody>
      </p:sp>
      <p:sp>
        <p:nvSpPr>
          <p:cNvPr id="5" name="مستطيل 4"/>
          <p:cNvSpPr/>
          <p:nvPr/>
        </p:nvSpPr>
        <p:spPr>
          <a:xfrm>
            <a:off x="1570257" y="6188487"/>
            <a:ext cx="1535870" cy="369332"/>
          </a:xfrm>
          <a:prstGeom prst="rect">
            <a:avLst/>
          </a:prstGeom>
        </p:spPr>
        <p:txBody>
          <a:bodyPr wrap="none">
            <a:spAutoFit/>
          </a:bodyPr>
          <a:lstStyle/>
          <a:p>
            <a:r>
              <a:rPr lang="en-US" dirty="0">
                <a:latin typeface="Calibri" panose="020F0502020204030204" pitchFamily="34" charset="0"/>
              </a:rPr>
              <a:t>copper </a:t>
            </a:r>
            <a:r>
              <a:rPr lang="en-US" dirty="0" err="1">
                <a:latin typeface="Calibri" panose="020F0502020204030204" pitchFamily="34" charset="0"/>
              </a:rPr>
              <a:t>oleate</a:t>
            </a:r>
            <a:r>
              <a:rPr lang="en-US" dirty="0">
                <a:latin typeface="Calibri" panose="020F0502020204030204" pitchFamily="34" charset="0"/>
              </a:rPr>
              <a:t> </a:t>
            </a:r>
            <a:endParaRPr lang="ar-SA" dirty="0"/>
          </a:p>
        </p:txBody>
      </p:sp>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l="10416" t="42413" r="32675" b="31014"/>
          <a:stretch/>
        </p:blipFill>
        <p:spPr>
          <a:xfrm rot="5400000">
            <a:off x="6329136" y="2815873"/>
            <a:ext cx="4123556" cy="1082610"/>
          </a:xfrm>
          <a:prstGeom prst="rect">
            <a:avLst/>
          </a:prstGeom>
        </p:spPr>
      </p:pic>
      <p:sp>
        <p:nvSpPr>
          <p:cNvPr id="7" name="Left Brace 13"/>
          <p:cNvSpPr/>
          <p:nvPr/>
        </p:nvSpPr>
        <p:spPr>
          <a:xfrm>
            <a:off x="7479030" y="3975749"/>
            <a:ext cx="16383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8" name="Left Brace 14"/>
          <p:cNvSpPr/>
          <p:nvPr/>
        </p:nvSpPr>
        <p:spPr>
          <a:xfrm>
            <a:off x="7467600" y="2612754"/>
            <a:ext cx="16383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9" name="TextBox 15"/>
          <p:cNvSpPr txBox="1"/>
          <p:nvPr/>
        </p:nvSpPr>
        <p:spPr>
          <a:xfrm flipH="1">
            <a:off x="5181600" y="4320434"/>
            <a:ext cx="1895666" cy="338554"/>
          </a:xfrm>
          <a:prstGeom prst="rect">
            <a:avLst/>
          </a:prstGeom>
          <a:noFill/>
        </p:spPr>
        <p:txBody>
          <a:bodyPr wrap="square" rtlCol="0">
            <a:spAutoFit/>
          </a:bodyPr>
          <a:lstStyle/>
          <a:p>
            <a:pPr algn="r"/>
            <a:r>
              <a:rPr lang="ar-SA" sz="1600" b="1" dirty="0" smtClean="0"/>
              <a:t>خلات النحاس</a:t>
            </a:r>
            <a:endParaRPr lang="en-US" sz="1600" b="1" dirty="0"/>
          </a:p>
        </p:txBody>
      </p:sp>
      <p:sp>
        <p:nvSpPr>
          <p:cNvPr id="10" name="TextBox 16"/>
          <p:cNvSpPr txBox="1"/>
          <p:nvPr/>
        </p:nvSpPr>
        <p:spPr>
          <a:xfrm flipH="1">
            <a:off x="4343400" y="2957439"/>
            <a:ext cx="3124200" cy="338554"/>
          </a:xfrm>
          <a:prstGeom prst="rect">
            <a:avLst/>
          </a:prstGeom>
          <a:noFill/>
        </p:spPr>
        <p:txBody>
          <a:bodyPr wrap="square" rtlCol="0">
            <a:spAutoFit/>
          </a:bodyPr>
          <a:lstStyle/>
          <a:p>
            <a:pPr algn="r" rtl="1"/>
            <a:r>
              <a:rPr lang="ar-SA" sz="1600" b="1" dirty="0" smtClean="0"/>
              <a:t>طبقة </a:t>
            </a:r>
            <a:r>
              <a:rPr lang="ar-SA" sz="1600" b="1" dirty="0" err="1" smtClean="0"/>
              <a:t>الإيثر</a:t>
            </a:r>
            <a:r>
              <a:rPr lang="ar-SA" sz="1600" b="1" dirty="0" smtClean="0"/>
              <a:t> مذاب فيها أوليات النحاس</a:t>
            </a:r>
            <a:endParaRPr lang="en-US" sz="1600" b="1" dirty="0"/>
          </a:p>
        </p:txBody>
      </p:sp>
      <p:sp>
        <p:nvSpPr>
          <p:cNvPr id="11" name="TextBox 8"/>
          <p:cNvSpPr txBox="1"/>
          <p:nvPr/>
        </p:nvSpPr>
        <p:spPr>
          <a:xfrm>
            <a:off x="7849609" y="5511378"/>
            <a:ext cx="1041714" cy="307777"/>
          </a:xfrm>
          <a:prstGeom prst="rect">
            <a:avLst/>
          </a:prstGeom>
          <a:noFill/>
        </p:spPr>
        <p:txBody>
          <a:bodyPr wrap="square" rtlCol="0">
            <a:spAutoFit/>
          </a:bodyPr>
          <a:lstStyle/>
          <a:p>
            <a:pPr algn="ctr"/>
            <a:r>
              <a:rPr lang="ar-SA" sz="1400" b="1" dirty="0" smtClean="0"/>
              <a:t>حمض الأوليك</a:t>
            </a:r>
            <a:endParaRPr lang="en-US" sz="1400" b="1" dirty="0"/>
          </a:p>
        </p:txBody>
      </p:sp>
    </p:spTree>
    <p:extLst>
      <p:ext uri="{BB962C8B-B14F-4D97-AF65-F5344CB8AC3E}">
        <p14:creationId xmlns:p14="http://schemas.microsoft.com/office/powerpoint/2010/main" val="902172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9989" y="4792502"/>
            <a:ext cx="990600" cy="307777"/>
          </a:xfrm>
          <a:prstGeom prst="rect">
            <a:avLst/>
          </a:prstGeom>
          <a:noFill/>
        </p:spPr>
        <p:txBody>
          <a:bodyPr wrap="square" rtlCol="0">
            <a:spAutoFit/>
          </a:bodyPr>
          <a:lstStyle/>
          <a:p>
            <a:r>
              <a:rPr lang="ar-SA" sz="1400" b="1" dirty="0" smtClean="0"/>
              <a:t>زيت الزيتون</a:t>
            </a:r>
            <a:endParaRPr lang="en-US" sz="1400" b="1" dirty="0"/>
          </a:p>
        </p:txBody>
      </p:sp>
      <p:sp>
        <p:nvSpPr>
          <p:cNvPr id="9" name="TextBox 8"/>
          <p:cNvSpPr txBox="1"/>
          <p:nvPr/>
        </p:nvSpPr>
        <p:spPr>
          <a:xfrm>
            <a:off x="4572019" y="4792502"/>
            <a:ext cx="1041714" cy="307777"/>
          </a:xfrm>
          <a:prstGeom prst="rect">
            <a:avLst/>
          </a:prstGeom>
          <a:noFill/>
        </p:spPr>
        <p:txBody>
          <a:bodyPr wrap="square" rtlCol="0">
            <a:spAutoFit/>
          </a:bodyPr>
          <a:lstStyle/>
          <a:p>
            <a:pPr algn="ctr"/>
            <a:r>
              <a:rPr lang="ar-SA" sz="1400" b="1" dirty="0" smtClean="0"/>
              <a:t>حمض الأوليك</a:t>
            </a:r>
            <a:endParaRPr lang="en-US" sz="1400" b="1" dirty="0"/>
          </a:p>
        </p:txBody>
      </p:sp>
      <p:pic>
        <p:nvPicPr>
          <p:cNvPr id="10" name="Picture 9" descr="C:\Users\Ghadah\Downloads\DSC_0359.JPG"/>
          <p:cNvPicPr/>
          <p:nvPr/>
        </p:nvPicPr>
        <p:blipFill rotWithShape="1">
          <a:blip r:embed="rId2" cstate="print">
            <a:extLst>
              <a:ext uri="{28A0092B-C50C-407E-A947-70E740481C1C}">
                <a14:useLocalDpi xmlns:a14="http://schemas.microsoft.com/office/drawing/2010/main" val="0"/>
              </a:ext>
            </a:extLst>
          </a:blip>
          <a:srcRect l="32524" r="27101" b="2156"/>
          <a:stretch/>
        </p:blipFill>
        <p:spPr bwMode="auto">
          <a:xfrm>
            <a:off x="3429000" y="1295400"/>
            <a:ext cx="2286039" cy="3476386"/>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3" name="Left Brace 2"/>
          <p:cNvSpPr/>
          <p:nvPr/>
        </p:nvSpPr>
        <p:spPr>
          <a:xfrm>
            <a:off x="2895600" y="342900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1" name="TextBox 10"/>
          <p:cNvSpPr txBox="1"/>
          <p:nvPr/>
        </p:nvSpPr>
        <p:spPr>
          <a:xfrm>
            <a:off x="1676400" y="3888042"/>
            <a:ext cx="990600" cy="307777"/>
          </a:xfrm>
          <a:prstGeom prst="rect">
            <a:avLst/>
          </a:prstGeom>
          <a:noFill/>
        </p:spPr>
        <p:txBody>
          <a:bodyPr wrap="square" rtlCol="0">
            <a:spAutoFit/>
          </a:bodyPr>
          <a:lstStyle/>
          <a:p>
            <a:r>
              <a:rPr lang="ar-SA" sz="1400" b="1" dirty="0" smtClean="0"/>
              <a:t>خلات النحاس</a:t>
            </a:r>
            <a:endParaRPr lang="en-US" sz="1400" b="1" dirty="0"/>
          </a:p>
        </p:txBody>
      </p:sp>
      <p:sp>
        <p:nvSpPr>
          <p:cNvPr id="12" name="Left Brace 11"/>
          <p:cNvSpPr/>
          <p:nvPr/>
        </p:nvSpPr>
        <p:spPr>
          <a:xfrm>
            <a:off x="2891790" y="205740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3" name="TextBox 12"/>
          <p:cNvSpPr txBox="1"/>
          <p:nvPr/>
        </p:nvSpPr>
        <p:spPr>
          <a:xfrm>
            <a:off x="990600" y="2509806"/>
            <a:ext cx="1668780" cy="307777"/>
          </a:xfrm>
          <a:prstGeom prst="rect">
            <a:avLst/>
          </a:prstGeom>
          <a:noFill/>
        </p:spPr>
        <p:txBody>
          <a:bodyPr wrap="square" rtlCol="0">
            <a:spAutoFit/>
          </a:bodyPr>
          <a:lstStyle/>
          <a:p>
            <a:r>
              <a:rPr lang="ar-SA" sz="1400" b="1" dirty="0" smtClean="0"/>
              <a:t>الإيثر (مذاب فيها الزيت)</a:t>
            </a:r>
            <a:endParaRPr lang="en-US" sz="1400" b="1" dirty="0"/>
          </a:p>
        </p:txBody>
      </p:sp>
      <p:sp>
        <p:nvSpPr>
          <p:cNvPr id="14" name="Left Brace 13"/>
          <p:cNvSpPr/>
          <p:nvPr/>
        </p:nvSpPr>
        <p:spPr>
          <a:xfrm flipH="1">
            <a:off x="5943600" y="3435635"/>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5" name="Left Brace 14"/>
          <p:cNvSpPr/>
          <p:nvPr/>
        </p:nvSpPr>
        <p:spPr>
          <a:xfrm flipH="1">
            <a:off x="5932170" y="207264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6" name="TextBox 15"/>
          <p:cNvSpPr txBox="1"/>
          <p:nvPr/>
        </p:nvSpPr>
        <p:spPr>
          <a:xfrm>
            <a:off x="6435090" y="3903282"/>
            <a:ext cx="1794510" cy="307777"/>
          </a:xfrm>
          <a:prstGeom prst="rect">
            <a:avLst/>
          </a:prstGeom>
          <a:noFill/>
        </p:spPr>
        <p:txBody>
          <a:bodyPr wrap="square" rtlCol="0">
            <a:spAutoFit/>
          </a:bodyPr>
          <a:lstStyle/>
          <a:p>
            <a:r>
              <a:rPr lang="ar-SA" sz="1400" b="1" dirty="0" smtClean="0"/>
              <a:t>خلات النحاس (زرقه اقل)</a:t>
            </a:r>
            <a:endParaRPr lang="en-US" sz="1400" b="1" dirty="0"/>
          </a:p>
        </p:txBody>
      </p:sp>
      <p:sp>
        <p:nvSpPr>
          <p:cNvPr id="17" name="TextBox 16"/>
          <p:cNvSpPr txBox="1"/>
          <p:nvPr/>
        </p:nvSpPr>
        <p:spPr>
          <a:xfrm>
            <a:off x="6324600" y="2615411"/>
            <a:ext cx="2480310" cy="307777"/>
          </a:xfrm>
          <a:prstGeom prst="rect">
            <a:avLst/>
          </a:prstGeom>
          <a:noFill/>
        </p:spPr>
        <p:txBody>
          <a:bodyPr wrap="square" rtlCol="0">
            <a:spAutoFit/>
          </a:bodyPr>
          <a:lstStyle/>
          <a:p>
            <a:r>
              <a:rPr lang="ar-SA" sz="1400" b="1" dirty="0" smtClean="0"/>
              <a:t>الإيثر (مذاب فيها أوليات النحاس)</a:t>
            </a:r>
            <a:endParaRPr lang="en-US" sz="1400" b="1" dirty="0"/>
          </a:p>
        </p:txBody>
      </p:sp>
    </p:spTree>
    <p:extLst>
      <p:ext uri="{BB962C8B-B14F-4D97-AF65-F5344CB8AC3E}">
        <p14:creationId xmlns:p14="http://schemas.microsoft.com/office/powerpoint/2010/main" val="150362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0" y="148682"/>
            <a:ext cx="2901756" cy="461665"/>
          </a:xfrm>
          <a:prstGeom prst="rect">
            <a:avLst/>
          </a:prstGeom>
        </p:spPr>
        <p:txBody>
          <a:bodyPr wrap="none">
            <a:spAutoFit/>
          </a:bodyPr>
          <a:lstStyle/>
          <a:p>
            <a:pPr lvl="1" algn="r" rtl="1"/>
            <a:r>
              <a:rPr lang="ar-SA" sz="2400" b="1" dirty="0" smtClean="0">
                <a:solidFill>
                  <a:schemeClr val="tx2"/>
                </a:solidFill>
              </a:rPr>
              <a:t>3-اختبار </a:t>
            </a:r>
            <a:r>
              <a:rPr lang="ar-SA" sz="2400" b="1" dirty="0">
                <a:solidFill>
                  <a:schemeClr val="tx2"/>
                </a:solidFill>
              </a:rPr>
              <a:t>عدم التشبع :</a:t>
            </a:r>
            <a:endParaRPr lang="en-US" sz="2400" dirty="0">
              <a:solidFill>
                <a:schemeClr val="tx2"/>
              </a:solidFill>
            </a:endParaRPr>
          </a:p>
        </p:txBody>
      </p:sp>
      <p:sp>
        <p:nvSpPr>
          <p:cNvPr id="3" name="Rectangle 2"/>
          <p:cNvSpPr/>
          <p:nvPr/>
        </p:nvSpPr>
        <p:spPr>
          <a:xfrm>
            <a:off x="1055009" y="859065"/>
            <a:ext cx="7924800" cy="5601533"/>
          </a:xfrm>
          <a:prstGeom prst="rect">
            <a:avLst/>
          </a:prstGeom>
        </p:spPr>
        <p:txBody>
          <a:bodyPr wrap="square">
            <a:spAutoFit/>
          </a:bodyPr>
          <a:lstStyle/>
          <a:p>
            <a:pPr algn="r" rtl="1"/>
            <a:r>
              <a:rPr lang="ar-SA" sz="2400" b="1" dirty="0">
                <a:solidFill>
                  <a:schemeClr val="tx2"/>
                </a:solidFill>
              </a:rPr>
              <a:t>الهدف</a:t>
            </a:r>
            <a:r>
              <a:rPr lang="ar-SA" sz="2400" dirty="0" smtClean="0">
                <a:solidFill>
                  <a:schemeClr val="tx2"/>
                </a:solidFill>
              </a:rPr>
              <a:t>:</a:t>
            </a:r>
          </a:p>
          <a:p>
            <a:pPr algn="r" rtl="1">
              <a:lnSpc>
                <a:spcPct val="150000"/>
              </a:lnSpc>
            </a:pPr>
            <a:r>
              <a:rPr lang="ar-SA" sz="2000" dirty="0" smtClean="0"/>
              <a:t> </a:t>
            </a:r>
            <a:r>
              <a:rPr lang="ar-SA" sz="2000" dirty="0"/>
              <a:t>تستخدم هذه التجربة للتعرف على طبيعة الأحماض الدهنية </a:t>
            </a:r>
            <a:endParaRPr lang="ar-SA" sz="2000" dirty="0" smtClean="0"/>
          </a:p>
          <a:p>
            <a:pPr algn="r" rtl="1">
              <a:lnSpc>
                <a:spcPct val="150000"/>
              </a:lnSpc>
            </a:pPr>
            <a:r>
              <a:rPr lang="ar-SA" sz="2000" dirty="0" smtClean="0"/>
              <a:t>في </a:t>
            </a:r>
            <a:r>
              <a:rPr lang="ar-SA" sz="2000" dirty="0"/>
              <a:t>الزيت أو الدهن هل هي من النوع </a:t>
            </a:r>
            <a:r>
              <a:rPr lang="ar-SA" sz="2000" b="1" u="sng" dirty="0"/>
              <a:t>المشبع أو غير المشبع</a:t>
            </a:r>
            <a:r>
              <a:rPr lang="ar-SA" sz="2000" dirty="0"/>
              <a:t>. </a:t>
            </a:r>
            <a:endParaRPr lang="en-US" sz="2000" dirty="0"/>
          </a:p>
          <a:p>
            <a:pPr algn="r" rtl="1">
              <a:buNone/>
            </a:pPr>
            <a:endParaRPr lang="en-US" sz="2000" dirty="0"/>
          </a:p>
          <a:p>
            <a:pPr algn="r" rtl="1">
              <a:buNone/>
            </a:pPr>
            <a:r>
              <a:rPr lang="ar-SA" sz="2400" b="1" dirty="0">
                <a:solidFill>
                  <a:srgbClr val="867C4C"/>
                </a:solidFill>
              </a:rPr>
              <a:t>المبدأ العلمي </a:t>
            </a:r>
            <a:r>
              <a:rPr lang="ar-SA" sz="2400" b="1" dirty="0" smtClean="0">
                <a:solidFill>
                  <a:srgbClr val="867C4C"/>
                </a:solidFill>
              </a:rPr>
              <a:t>:</a:t>
            </a:r>
            <a:endParaRPr lang="en-US" sz="2400" b="1" dirty="0">
              <a:solidFill>
                <a:srgbClr val="867C4C"/>
              </a:solidFill>
            </a:endParaRPr>
          </a:p>
          <a:p>
            <a:pPr marL="342900" indent="-342900" algn="r" rtl="1">
              <a:lnSpc>
                <a:spcPct val="150000"/>
              </a:lnSpc>
              <a:buFont typeface="Arial" panose="020B0604020202020204" pitchFamily="34" charset="0"/>
              <a:buChar char="•"/>
            </a:pPr>
            <a:r>
              <a:rPr lang="ar-SA" sz="2000" dirty="0"/>
              <a:t>جميع الدهون و الزيوت المتعادلة تحتوي على الجليسريدات  و الأحماض الدهنية غير </a:t>
            </a:r>
            <a:r>
              <a:rPr lang="ar-SA" sz="2000" dirty="0" smtClean="0"/>
              <a:t>المشبعة</a:t>
            </a:r>
          </a:p>
          <a:p>
            <a:pPr algn="r" rtl="1">
              <a:lnSpc>
                <a:spcPct val="150000"/>
              </a:lnSpc>
              <a:buNone/>
            </a:pPr>
            <a:r>
              <a:rPr lang="ar-SA" sz="2000" dirty="0" smtClean="0"/>
              <a:t>( </a:t>
            </a:r>
            <a:r>
              <a:rPr lang="ar-SA" sz="2000" dirty="0"/>
              <a:t>تحتوي على رابطة </a:t>
            </a:r>
            <a:r>
              <a:rPr lang="ar-SA" sz="2000" dirty="0" smtClean="0"/>
              <a:t>ثنائية ) والمشبعة ( </a:t>
            </a:r>
            <a:r>
              <a:rPr lang="ar-SA" sz="2000" dirty="0"/>
              <a:t>جميع الروابط احادية ) بنسب مختلفة.  </a:t>
            </a:r>
            <a:endParaRPr lang="ar-SA" sz="2000" dirty="0" smtClean="0"/>
          </a:p>
          <a:p>
            <a:pPr algn="r" rtl="1">
              <a:lnSpc>
                <a:spcPct val="150000"/>
              </a:lnSpc>
              <a:buNone/>
            </a:pPr>
            <a:endParaRPr lang="ar-SA" sz="2000" dirty="0"/>
          </a:p>
          <a:p>
            <a:pPr marL="342900" indent="-342900" algn="r" rtl="1">
              <a:lnSpc>
                <a:spcPct val="150000"/>
              </a:lnSpc>
              <a:buFont typeface="Arial" panose="020B0604020202020204" pitchFamily="34" charset="0"/>
              <a:buChar char="•"/>
            </a:pPr>
            <a:r>
              <a:rPr lang="ar-SA" sz="2000" dirty="0" smtClean="0"/>
              <a:t>لليود </a:t>
            </a:r>
            <a:r>
              <a:rPr lang="ar-SA" sz="2000" dirty="0"/>
              <a:t>خاصية الارتباط بالروابط الثنائية و </a:t>
            </a:r>
            <a:r>
              <a:rPr lang="ar-SA" sz="2000" b="1" dirty="0"/>
              <a:t>تحويلها الى احادية </a:t>
            </a:r>
            <a:r>
              <a:rPr lang="ar-SA" sz="2000" dirty="0"/>
              <a:t>و تصبح هذه الأحماض غير المشبعة </a:t>
            </a:r>
            <a:r>
              <a:rPr lang="ar-SA" sz="2000" b="1" dirty="0"/>
              <a:t>مشبعة </a:t>
            </a:r>
            <a:r>
              <a:rPr lang="ar-SA" sz="2000" b="1" dirty="0" smtClean="0"/>
              <a:t>بعد </a:t>
            </a:r>
            <a:r>
              <a:rPr lang="ar-SA" sz="2000" b="1" dirty="0"/>
              <a:t>ارتباطها باليود</a:t>
            </a:r>
            <a:r>
              <a:rPr lang="ar-SA" sz="2000" dirty="0"/>
              <a:t>.</a:t>
            </a:r>
            <a:endParaRPr lang="en-US" sz="2000" dirty="0"/>
          </a:p>
          <a:p>
            <a:pPr marL="342900" indent="-342900" algn="r" rtl="1">
              <a:lnSpc>
                <a:spcPct val="150000"/>
              </a:lnSpc>
              <a:buFont typeface="Arial" panose="020B0604020202020204" pitchFamily="34" charset="0"/>
              <a:buChar char="•"/>
            </a:pPr>
            <a:r>
              <a:rPr lang="ar-SA" sz="2000" dirty="0" smtClean="0"/>
              <a:t>اذا </a:t>
            </a:r>
            <a:r>
              <a:rPr lang="ar-SA" sz="2000" dirty="0"/>
              <a:t>كان الزيت يحتوي على </a:t>
            </a:r>
            <a:r>
              <a:rPr lang="ar-SA" sz="2000" b="1" u="sng" dirty="0"/>
              <a:t>عدد كبير </a:t>
            </a:r>
            <a:r>
              <a:rPr lang="ar-SA" sz="2000" b="1" dirty="0"/>
              <a:t>من الأحماض الدهنية </a:t>
            </a:r>
            <a:r>
              <a:rPr lang="ar-SA" sz="2000" b="1" u="sng" dirty="0"/>
              <a:t>غير المشبعة</a:t>
            </a:r>
            <a:r>
              <a:rPr lang="ar-SA" sz="2000" b="1" dirty="0"/>
              <a:t> </a:t>
            </a:r>
            <a:r>
              <a:rPr lang="ar-SA" sz="2000" b="1" dirty="0" smtClean="0"/>
              <a:t>(روابط ثنائية)</a:t>
            </a:r>
          </a:p>
          <a:p>
            <a:pPr algn="r" rtl="1">
              <a:lnSpc>
                <a:spcPct val="150000"/>
              </a:lnSpc>
            </a:pPr>
            <a:r>
              <a:rPr lang="ar-SA" sz="2000" b="1" dirty="0"/>
              <a:t> </a:t>
            </a:r>
            <a:r>
              <a:rPr lang="ar-SA" sz="2000" b="1" dirty="0" smtClean="0"/>
              <a:t>    </a:t>
            </a:r>
            <a:r>
              <a:rPr lang="ar-SA" sz="2000" dirty="0" smtClean="0"/>
              <a:t>سيرتبط </a:t>
            </a:r>
            <a:r>
              <a:rPr lang="ar-SA" sz="2000" dirty="0"/>
              <a:t>مع اليود بشكل </a:t>
            </a:r>
            <a:r>
              <a:rPr lang="ar-SA" sz="2000" b="1" u="sng" dirty="0"/>
              <a:t>أسرع</a:t>
            </a:r>
            <a:r>
              <a:rPr lang="ar-SA" sz="2000" dirty="0"/>
              <a:t> </a:t>
            </a:r>
            <a:r>
              <a:rPr lang="ar-SA" sz="2000" dirty="0" smtClean="0"/>
              <a:t>(يختفي لون اليود بشكل أسرع)</a:t>
            </a:r>
            <a:endParaRPr lang="en-US" sz="2000" dirty="0"/>
          </a:p>
          <a:p>
            <a:pPr algn="r"/>
            <a:endParaRPr lang="ar-SA" sz="2000" dirty="0"/>
          </a:p>
        </p:txBody>
      </p:sp>
      <p:pic>
        <p:nvPicPr>
          <p:cNvPr id="8" name="Picture 7" descr="saturated_unsaturat_c_la_784.jpg"/>
          <p:cNvPicPr>
            <a:picLocks noChangeAspect="1"/>
          </p:cNvPicPr>
          <p:nvPr/>
        </p:nvPicPr>
        <p:blipFill rotWithShape="1">
          <a:blip r:embed="rId3" cstate="print"/>
          <a:srcRect l="43503" r="-313" b="13633"/>
          <a:stretch/>
        </p:blipFill>
        <p:spPr>
          <a:xfrm>
            <a:off x="659130" y="30480"/>
            <a:ext cx="3037520" cy="2363686"/>
          </a:xfrm>
          <a:prstGeom prst="rect">
            <a:avLst/>
          </a:prstGeom>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210"/>
            <a:ext cx="8948854" cy="6647974"/>
          </a:xfrm>
          <a:prstGeom prst="rect">
            <a:avLst/>
          </a:prstGeom>
        </p:spPr>
        <p:txBody>
          <a:bodyPr wrap="square">
            <a:spAutoFit/>
          </a:bodyPr>
          <a:lstStyle/>
          <a:p>
            <a:pPr algn="r" rtl="1">
              <a:lnSpc>
                <a:spcPct val="150000"/>
              </a:lnSpc>
              <a:buNone/>
            </a:pPr>
            <a:r>
              <a:rPr lang="ar-SA" sz="2400" b="1" dirty="0">
                <a:solidFill>
                  <a:srgbClr val="867C4C"/>
                </a:solidFill>
              </a:rPr>
              <a:t>طريقة العمل:</a:t>
            </a:r>
            <a:endParaRPr lang="en-US" sz="2400" b="1" dirty="0">
              <a:solidFill>
                <a:srgbClr val="867C4C"/>
              </a:solidFill>
            </a:endParaRPr>
          </a:p>
          <a:p>
            <a:pPr marL="342900" indent="-342900" algn="r" rtl="1">
              <a:lnSpc>
                <a:spcPct val="150000"/>
              </a:lnSpc>
              <a:buClr>
                <a:schemeClr val="tx1"/>
              </a:buClr>
              <a:buFont typeface="Arial" pitchFamily="34" charset="0"/>
              <a:buChar char="•"/>
            </a:pPr>
            <a:r>
              <a:rPr lang="ar-SA" sz="2000" dirty="0"/>
              <a:t> بشكل متساوي اضيفي 10 مل من الكلوروفورم في دورقين و اضيفي لها </a:t>
            </a:r>
            <a:r>
              <a:rPr lang="ar-SA" sz="2000" dirty="0" smtClean="0"/>
              <a:t>20 قطرة </a:t>
            </a:r>
            <a:r>
              <a:rPr lang="ar-SA" sz="2000" dirty="0"/>
              <a:t>من محلول اليود و لاحظي تكون اللون الزهري نتيجة لوجود اليود.</a:t>
            </a:r>
          </a:p>
          <a:p>
            <a:pPr marL="342900" indent="-342900" algn="r" rtl="1">
              <a:lnSpc>
                <a:spcPct val="150000"/>
              </a:lnSpc>
              <a:buClr>
                <a:schemeClr val="tx1"/>
              </a:buClr>
              <a:buFont typeface="Arial" pitchFamily="34" charset="0"/>
              <a:buChar char="•"/>
            </a:pPr>
            <a:r>
              <a:rPr lang="ar-SA" sz="2000" dirty="0"/>
              <a:t>في احد الدورقين  اضيفي </a:t>
            </a:r>
            <a:r>
              <a:rPr lang="ar-SA" sz="2000" b="1" dirty="0">
                <a:solidFill>
                  <a:srgbClr val="867C4C"/>
                </a:solidFill>
              </a:rPr>
              <a:t>قطرة كل 30 ثانية </a:t>
            </a:r>
            <a:r>
              <a:rPr lang="ar-SA" sz="2000" u="sng" dirty="0"/>
              <a:t>من زيت الزيتون</a:t>
            </a:r>
            <a:r>
              <a:rPr lang="ar-SA" sz="2000" b="1" u="sng" dirty="0"/>
              <a:t> </a:t>
            </a:r>
            <a:r>
              <a:rPr lang="ar-SA" sz="2000" b="1" dirty="0"/>
              <a:t>ورجي  </a:t>
            </a:r>
            <a:r>
              <a:rPr lang="ar-SA" sz="2000" dirty="0"/>
              <a:t>حتى يختفي اللون الزهري و احسبي عدد القطرات اللازمة لاختفاء اللون </a:t>
            </a:r>
            <a:r>
              <a:rPr lang="ar-SA" sz="2000" dirty="0" smtClean="0"/>
              <a:t>الزهري.</a:t>
            </a:r>
            <a:endParaRPr lang="en-US" sz="2000" dirty="0"/>
          </a:p>
          <a:p>
            <a:pPr marL="342900" indent="-342900" algn="r" rtl="1">
              <a:lnSpc>
                <a:spcPct val="150000"/>
              </a:lnSpc>
              <a:buClr>
                <a:schemeClr val="tx1"/>
              </a:buClr>
              <a:buFont typeface="Arial" pitchFamily="34" charset="0"/>
              <a:buChar char="•"/>
            </a:pPr>
            <a:r>
              <a:rPr lang="ar-SA" sz="2000" dirty="0"/>
              <a:t> في الدورق الآخر اضيفي </a:t>
            </a:r>
            <a:r>
              <a:rPr lang="ar-SA" sz="2000" b="1" dirty="0">
                <a:solidFill>
                  <a:srgbClr val="867C4C"/>
                </a:solidFill>
              </a:rPr>
              <a:t>قطرة كل 30 ثانية </a:t>
            </a:r>
            <a:r>
              <a:rPr lang="ar-SA" sz="2000" u="sng" dirty="0"/>
              <a:t>من الزبده</a:t>
            </a:r>
            <a:r>
              <a:rPr lang="ar-SA" sz="2000" b="1" u="sng" dirty="0"/>
              <a:t> </a:t>
            </a:r>
            <a:r>
              <a:rPr lang="ar-SA" sz="2000" b="1" dirty="0"/>
              <a:t>ورجي </a:t>
            </a:r>
            <a:r>
              <a:rPr lang="ar-SA" sz="2000" dirty="0"/>
              <a:t>حتى يختفي اللون الزهري  احسبي عدد القطرات اللازمة لاختفاء اللون </a:t>
            </a:r>
            <a:r>
              <a:rPr lang="ar-SA" sz="2000" dirty="0" smtClean="0"/>
              <a:t>الزهري.</a:t>
            </a:r>
            <a:endParaRPr lang="ar-SA" sz="2000" dirty="0"/>
          </a:p>
          <a:p>
            <a:pPr algn="r" rtl="1">
              <a:lnSpc>
                <a:spcPct val="150000"/>
              </a:lnSpc>
              <a:buFont typeface="Wingdings" pitchFamily="2" charset="2"/>
              <a:buChar char="v"/>
            </a:pPr>
            <a:endParaRPr lang="en-US" sz="2000" dirty="0"/>
          </a:p>
          <a:p>
            <a:pPr algn="r" rtl="1">
              <a:lnSpc>
                <a:spcPct val="150000"/>
              </a:lnSpc>
              <a:buNone/>
            </a:pPr>
            <a:r>
              <a:rPr lang="ar-SA" sz="2000" dirty="0"/>
              <a:t>*</a:t>
            </a:r>
            <a:r>
              <a:rPr lang="ar-SA" sz="2000" b="1" u="sng" dirty="0">
                <a:solidFill>
                  <a:srgbClr val="867C4C"/>
                </a:solidFill>
              </a:rPr>
              <a:t>اختفاء اللون الزهري هو دليل على ارتباط اليود بالروابط الثنائية الموجودة في الأحماض الدهنية غير المشبعة </a:t>
            </a:r>
            <a:r>
              <a:rPr lang="en-US" sz="2000" b="1" u="sng" dirty="0">
                <a:solidFill>
                  <a:srgbClr val="867C4C"/>
                </a:solidFill>
              </a:rPr>
              <a:t>.</a:t>
            </a:r>
            <a:endParaRPr lang="ar-SA" sz="2000" b="1" u="sng" dirty="0">
              <a:solidFill>
                <a:srgbClr val="867C4C"/>
              </a:solidFill>
            </a:endParaRPr>
          </a:p>
          <a:p>
            <a:pPr algn="r" rtl="1">
              <a:lnSpc>
                <a:spcPct val="150000"/>
              </a:lnSpc>
              <a:buNone/>
            </a:pPr>
            <a:endParaRPr lang="en-US" sz="2000" dirty="0">
              <a:solidFill>
                <a:srgbClr val="0070C0"/>
              </a:solidFill>
            </a:endParaRPr>
          </a:p>
          <a:p>
            <a:pPr algn="r" rtl="1">
              <a:lnSpc>
                <a:spcPct val="150000"/>
              </a:lnSpc>
              <a:buNone/>
            </a:pPr>
            <a:r>
              <a:rPr lang="ar-SA" sz="2000" dirty="0"/>
              <a:t>*قارني بين الحجم اللازم لاختفاء اللون الزهري بين العينتين</a:t>
            </a:r>
            <a:r>
              <a:rPr lang="ar-SA" sz="2000" dirty="0" smtClean="0"/>
              <a:t>.</a:t>
            </a:r>
            <a:endParaRPr lang="en-US" sz="2000" dirty="0"/>
          </a:p>
          <a:p>
            <a:pPr marL="342900" indent="-342900" algn="r" rtl="1">
              <a:lnSpc>
                <a:spcPct val="150000"/>
              </a:lnSpc>
              <a:buFont typeface="Arial" pitchFamily="34" charset="0"/>
              <a:buChar char="•"/>
            </a:pPr>
            <a:r>
              <a:rPr lang="ar-SA" sz="2000" b="1" u="sng" dirty="0" smtClean="0">
                <a:solidFill>
                  <a:schemeClr val="bg2">
                    <a:lumMod val="25000"/>
                  </a:schemeClr>
                </a:solidFill>
              </a:rPr>
              <a:t>يجب تذكر </a:t>
            </a:r>
            <a:r>
              <a:rPr lang="ar-SA" sz="2000" b="1" u="sng" dirty="0">
                <a:solidFill>
                  <a:schemeClr val="bg2">
                    <a:lumMod val="25000"/>
                  </a:schemeClr>
                </a:solidFill>
              </a:rPr>
              <a:t>أنه كل ما </a:t>
            </a:r>
            <a:r>
              <a:rPr lang="ar-SA" sz="2000" b="1" u="sng" dirty="0" smtClean="0">
                <a:solidFill>
                  <a:schemeClr val="bg2">
                    <a:lumMod val="25000"/>
                  </a:schemeClr>
                </a:solidFill>
              </a:rPr>
              <a:t>قل </a:t>
            </a:r>
            <a:r>
              <a:rPr lang="ar-SA" sz="2000" b="1" u="sng" dirty="0">
                <a:solidFill>
                  <a:schemeClr val="bg2">
                    <a:lumMod val="25000"/>
                  </a:schemeClr>
                </a:solidFill>
              </a:rPr>
              <a:t>عدد القطرات اللازمة لاختفاء اللون الزهري كان ذلك دليل  </a:t>
            </a:r>
            <a:r>
              <a:rPr lang="ar-SA" sz="2000" b="1" u="sng" dirty="0" smtClean="0">
                <a:solidFill>
                  <a:schemeClr val="bg2">
                    <a:lumMod val="25000"/>
                  </a:schemeClr>
                </a:solidFill>
              </a:rPr>
              <a:t>على عدم التشبع (وجود روابط ثنائية أكثر).</a:t>
            </a:r>
            <a:endParaRPr lang="en-US" sz="2000" b="1" u="sng" dirty="0">
              <a:solidFill>
                <a:schemeClr val="bg2">
                  <a:lumMod val="25000"/>
                </a:schemeClr>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4075.JPG"/>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rot="5400000">
            <a:off x="1106632" y="1712768"/>
            <a:ext cx="3200401" cy="3127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G_4085.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r="18277"/>
          <a:stretch/>
        </p:blipFill>
        <p:spPr>
          <a:xfrm rot="5400000">
            <a:off x="5344115" y="1694520"/>
            <a:ext cx="2971801" cy="316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039315" y="4876802"/>
            <a:ext cx="3581400" cy="400110"/>
          </a:xfrm>
          <a:prstGeom prst="rect">
            <a:avLst/>
          </a:prstGeom>
          <a:noFill/>
        </p:spPr>
        <p:txBody>
          <a:bodyPr wrap="square" rtlCol="0">
            <a:spAutoFit/>
          </a:bodyPr>
          <a:lstStyle/>
          <a:p>
            <a:pPr algn="ctr"/>
            <a:r>
              <a:rPr lang="ar-SA" sz="2000" b="1" dirty="0" smtClean="0"/>
              <a:t>اختفاء اللون الوردي في كلا الدورقين</a:t>
            </a:r>
            <a:endParaRPr lang="en-US" sz="2000" b="1" dirty="0"/>
          </a:p>
        </p:txBody>
      </p:sp>
      <p:sp>
        <p:nvSpPr>
          <p:cNvPr id="10" name="TextBox 9"/>
          <p:cNvSpPr txBox="1"/>
          <p:nvPr/>
        </p:nvSpPr>
        <p:spPr>
          <a:xfrm>
            <a:off x="1295400" y="4953746"/>
            <a:ext cx="2819400" cy="646331"/>
          </a:xfrm>
          <a:prstGeom prst="rect">
            <a:avLst/>
          </a:prstGeom>
          <a:noFill/>
        </p:spPr>
        <p:txBody>
          <a:bodyPr wrap="square" rtlCol="0">
            <a:spAutoFit/>
          </a:bodyPr>
          <a:lstStyle/>
          <a:p>
            <a:pPr algn="ctr"/>
            <a:r>
              <a:rPr lang="ar-SA" b="1" dirty="0" smtClean="0"/>
              <a:t>تكون اللون الوردي بعد اضافه محلول اليود</a:t>
            </a:r>
            <a:endParaRPr lang="en-US" b="1"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31" y="41462"/>
            <a:ext cx="8943278" cy="6278642"/>
          </a:xfrm>
          <a:prstGeom prst="rect">
            <a:avLst/>
          </a:prstGeom>
        </p:spPr>
        <p:txBody>
          <a:bodyPr wrap="square">
            <a:spAutoFit/>
          </a:bodyPr>
          <a:lstStyle/>
          <a:p>
            <a:pPr algn="r" rtl="1">
              <a:lnSpc>
                <a:spcPct val="150000"/>
              </a:lnSpc>
            </a:pPr>
            <a:r>
              <a:rPr lang="ar-SA" sz="2400" b="1" dirty="0" smtClean="0">
                <a:solidFill>
                  <a:schemeClr val="tx2"/>
                </a:solidFill>
              </a:rPr>
              <a:t>4-اختبار </a:t>
            </a:r>
            <a:r>
              <a:rPr lang="ar-SA" sz="2400" b="1" dirty="0" err="1">
                <a:solidFill>
                  <a:schemeClr val="tx2"/>
                </a:solidFill>
              </a:rPr>
              <a:t>التصبن</a:t>
            </a:r>
            <a:r>
              <a:rPr lang="ar-SA" sz="2400" b="1" dirty="0" smtClean="0">
                <a:solidFill>
                  <a:schemeClr val="tx2"/>
                </a:solidFill>
              </a:rPr>
              <a:t>(</a:t>
            </a:r>
            <a:r>
              <a:rPr lang="en-US" sz="2400" b="1" dirty="0">
                <a:solidFill>
                  <a:schemeClr val="tx2"/>
                </a:solidFill>
              </a:rPr>
              <a:t>(Saponification test </a:t>
            </a:r>
            <a:r>
              <a:rPr lang="ar-SA" sz="2400" b="1" dirty="0" smtClean="0">
                <a:solidFill>
                  <a:schemeClr val="tx2"/>
                </a:solidFill>
              </a:rPr>
              <a:t>:</a:t>
            </a:r>
            <a:r>
              <a:rPr lang="en-US" sz="2400" dirty="0">
                <a:solidFill>
                  <a:schemeClr val="tx2"/>
                </a:solidFill>
              </a:rPr>
              <a:t/>
            </a:r>
            <a:br>
              <a:rPr lang="en-US" sz="2400" dirty="0">
                <a:solidFill>
                  <a:schemeClr val="tx2"/>
                </a:solidFill>
              </a:rPr>
            </a:br>
            <a:endParaRPr lang="ar-SA" sz="2000" b="1" dirty="0" smtClean="0"/>
          </a:p>
          <a:p>
            <a:pPr algn="r" rtl="1">
              <a:lnSpc>
                <a:spcPct val="150000"/>
              </a:lnSpc>
            </a:pPr>
            <a:r>
              <a:rPr lang="ar-SA" sz="2200" b="1" dirty="0">
                <a:solidFill>
                  <a:schemeClr val="tx2"/>
                </a:solidFill>
              </a:rPr>
              <a:t>الهدف :</a:t>
            </a:r>
          </a:p>
          <a:p>
            <a:pPr algn="r" rtl="1">
              <a:lnSpc>
                <a:spcPct val="150000"/>
              </a:lnSpc>
            </a:pPr>
            <a:r>
              <a:rPr lang="ar-SA" sz="2000" dirty="0" smtClean="0"/>
              <a:t>لتكوين الصابون.</a:t>
            </a:r>
            <a:endParaRPr lang="en-US" sz="2000" dirty="0"/>
          </a:p>
          <a:p>
            <a:pPr algn="r" rtl="1">
              <a:lnSpc>
                <a:spcPct val="150000"/>
              </a:lnSpc>
            </a:pPr>
            <a:r>
              <a:rPr lang="ar-SA" sz="2000" b="1" dirty="0"/>
              <a:t> </a:t>
            </a:r>
            <a:endParaRPr lang="en-US" sz="2000" dirty="0"/>
          </a:p>
          <a:p>
            <a:pPr algn="r" rtl="1">
              <a:lnSpc>
                <a:spcPct val="150000"/>
              </a:lnSpc>
            </a:pPr>
            <a:r>
              <a:rPr lang="ar-SA" sz="2200" b="1" dirty="0">
                <a:solidFill>
                  <a:schemeClr val="tx2"/>
                </a:solidFill>
              </a:rPr>
              <a:t>النظرية العلمية للاختبار: </a:t>
            </a:r>
            <a:endParaRPr lang="en-US" sz="2200" dirty="0">
              <a:solidFill>
                <a:schemeClr val="tx2"/>
              </a:solidFill>
            </a:endParaRPr>
          </a:p>
          <a:p>
            <a:pPr algn="r" rtl="1">
              <a:lnSpc>
                <a:spcPct val="150000"/>
              </a:lnSpc>
            </a:pPr>
            <a:r>
              <a:rPr lang="ar-SA" sz="2000" dirty="0"/>
              <a:t>التصبن عبارة عن عملية تحليل الزيوت</a:t>
            </a:r>
            <a:r>
              <a:rPr lang="ar-SA" sz="2000" b="1" dirty="0"/>
              <a:t> </a:t>
            </a:r>
            <a:r>
              <a:rPr lang="ar-SA" sz="2000" dirty="0"/>
              <a:t> أو الدهن مائيا في وسط </a:t>
            </a:r>
            <a:r>
              <a:rPr lang="ar-SA" sz="2000" dirty="0" smtClean="0"/>
              <a:t>قلوي، </a:t>
            </a:r>
            <a:r>
              <a:rPr lang="ar-SA" sz="2000" dirty="0"/>
              <a:t>وينتج عن ذلك جليسرول و</a:t>
            </a:r>
            <a:r>
              <a:rPr lang="ar-SA" sz="2000" b="1" dirty="0"/>
              <a:t>أملاح الأحماض الدهنية (الصابون </a:t>
            </a:r>
            <a:r>
              <a:rPr lang="en-US" sz="2000" b="1" dirty="0"/>
              <a:t>Soap</a:t>
            </a:r>
            <a:r>
              <a:rPr lang="ar-SA" sz="2000" b="1" dirty="0"/>
              <a:t>) </a:t>
            </a:r>
            <a:r>
              <a:rPr lang="ar-SA" sz="2000" b="1" dirty="0" smtClean="0"/>
              <a:t>.</a:t>
            </a:r>
          </a:p>
          <a:p>
            <a:pPr algn="r" rtl="1">
              <a:lnSpc>
                <a:spcPct val="150000"/>
              </a:lnSpc>
            </a:pPr>
            <a:endParaRPr lang="ar-SA" sz="2000" b="1" dirty="0" smtClean="0"/>
          </a:p>
          <a:p>
            <a:pPr algn="r" rtl="1">
              <a:lnSpc>
                <a:spcPct val="150000"/>
              </a:lnSpc>
            </a:pPr>
            <a:r>
              <a:rPr lang="ar-SA" sz="2000" b="1" dirty="0" smtClean="0">
                <a:solidFill>
                  <a:schemeClr val="tx2"/>
                </a:solidFill>
              </a:rPr>
              <a:t>تطبيقاتها:</a:t>
            </a:r>
          </a:p>
          <a:p>
            <a:pPr algn="r" rtl="1">
              <a:lnSpc>
                <a:spcPct val="150000"/>
              </a:lnSpc>
            </a:pPr>
            <a:r>
              <a:rPr lang="ar-SA" sz="2000" b="1" dirty="0" smtClean="0"/>
              <a:t>-</a:t>
            </a:r>
            <a:r>
              <a:rPr lang="ar-SA" sz="2000" dirty="0" smtClean="0"/>
              <a:t>يمكن </a:t>
            </a:r>
            <a:r>
              <a:rPr lang="ar-SA" sz="2000" dirty="0"/>
              <a:t>استخدام عملية التصبن في فصل المواد القابلة للتصبن عن المواد الغير قابلة للتصبن (التي توجد ذائبة في الدهون) </a:t>
            </a:r>
            <a:r>
              <a:rPr lang="ar-SA" sz="2000" dirty="0" smtClean="0"/>
              <a:t>.</a:t>
            </a:r>
            <a:r>
              <a:rPr lang="ar-SA" sz="2000" dirty="0"/>
              <a:t> </a:t>
            </a:r>
            <a:endParaRPr lang="en-US" sz="2000" dirty="0"/>
          </a:p>
          <a:p>
            <a:pPr>
              <a:lnSpc>
                <a:spcPct val="150000"/>
              </a:lnSpc>
            </a:pPr>
            <a:endParaRPr lang="ar-SA"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p:nvPr/>
        </p:nvPicPr>
        <p:blipFill>
          <a:blip r:embed="rId2" cstate="print"/>
          <a:srcRect l="14223" t="47413" r="13010" b="11928"/>
          <a:stretch>
            <a:fillRect/>
          </a:stretch>
        </p:blipFill>
        <p:spPr bwMode="auto">
          <a:xfrm>
            <a:off x="990600" y="533400"/>
            <a:ext cx="7162800" cy="4139896"/>
          </a:xfrm>
          <a:prstGeom prst="rect">
            <a:avLst/>
          </a:prstGeom>
          <a:noFill/>
          <a:ln w="9525">
            <a:noFill/>
            <a:miter lim="800000"/>
            <a:headEnd/>
            <a:tailEnd/>
          </a:ln>
        </p:spPr>
      </p:pic>
      <p:sp>
        <p:nvSpPr>
          <p:cNvPr id="3" name="TextBox 5"/>
          <p:cNvSpPr txBox="1"/>
          <p:nvPr/>
        </p:nvSpPr>
        <p:spPr>
          <a:xfrm>
            <a:off x="1143000" y="4067179"/>
            <a:ext cx="2299724" cy="584775"/>
          </a:xfrm>
          <a:prstGeom prst="rect">
            <a:avLst/>
          </a:prstGeom>
          <a:noFill/>
        </p:spPr>
        <p:txBody>
          <a:bodyPr wrap="square" rtlCol="1">
            <a:spAutoFit/>
          </a:bodyPr>
          <a:lstStyle/>
          <a:p>
            <a:pPr algn="ctr"/>
            <a:r>
              <a:rPr lang="ar-SA" sz="1600" b="1" dirty="0" smtClean="0"/>
              <a:t>ثلاثي </a:t>
            </a:r>
            <a:r>
              <a:rPr lang="ar-SA" sz="1600" b="1" dirty="0" err="1" smtClean="0"/>
              <a:t>اسايل</a:t>
            </a:r>
            <a:r>
              <a:rPr lang="ar-SA" sz="1600" b="1" dirty="0" smtClean="0"/>
              <a:t> </a:t>
            </a:r>
            <a:r>
              <a:rPr lang="ar-SA" sz="1600" b="1" dirty="0" err="1" smtClean="0"/>
              <a:t>جليسرول</a:t>
            </a:r>
            <a:endParaRPr lang="ar-SA" sz="1600" b="1" dirty="0" smtClean="0"/>
          </a:p>
          <a:p>
            <a:pPr algn="ctr"/>
            <a:endParaRPr lang="ar-SA" sz="1600" b="1" dirty="0"/>
          </a:p>
        </p:txBody>
      </p:sp>
      <p:sp>
        <p:nvSpPr>
          <p:cNvPr id="4" name="TextBox 8"/>
          <p:cNvSpPr txBox="1"/>
          <p:nvPr/>
        </p:nvSpPr>
        <p:spPr>
          <a:xfrm>
            <a:off x="3849508" y="4546284"/>
            <a:ext cx="1379835" cy="338554"/>
          </a:xfrm>
          <a:prstGeom prst="rect">
            <a:avLst/>
          </a:prstGeom>
          <a:noFill/>
        </p:spPr>
        <p:txBody>
          <a:bodyPr wrap="square" rtlCol="1">
            <a:spAutoFit/>
          </a:bodyPr>
          <a:lstStyle/>
          <a:p>
            <a:pPr algn="ctr"/>
            <a:r>
              <a:rPr lang="ar-SA" sz="1600" b="1" dirty="0" smtClean="0"/>
              <a:t>جليسرول</a:t>
            </a:r>
            <a:endParaRPr lang="ar-SA" sz="1600" b="1" dirty="0"/>
          </a:p>
        </p:txBody>
      </p:sp>
      <p:sp>
        <p:nvSpPr>
          <p:cNvPr id="5" name="TextBox 9"/>
          <p:cNvSpPr txBox="1"/>
          <p:nvPr/>
        </p:nvSpPr>
        <p:spPr>
          <a:xfrm>
            <a:off x="5638800" y="4546284"/>
            <a:ext cx="2874656" cy="338554"/>
          </a:xfrm>
          <a:prstGeom prst="rect">
            <a:avLst/>
          </a:prstGeom>
          <a:noFill/>
        </p:spPr>
        <p:txBody>
          <a:bodyPr wrap="square" rtlCol="1">
            <a:spAutoFit/>
          </a:bodyPr>
          <a:lstStyle/>
          <a:p>
            <a:pPr algn="ctr"/>
            <a:r>
              <a:rPr lang="ar-SA" sz="1600" b="1" dirty="0" smtClean="0"/>
              <a:t>ثلاثة أملاح أحماض دهنية (الصابون)</a:t>
            </a:r>
            <a:endParaRPr lang="ar-SA" sz="1600" b="1" dirty="0"/>
          </a:p>
        </p:txBody>
      </p:sp>
      <p:sp>
        <p:nvSpPr>
          <p:cNvPr id="6" name="مربع نص 5"/>
          <p:cNvSpPr txBox="1"/>
          <p:nvPr/>
        </p:nvSpPr>
        <p:spPr>
          <a:xfrm>
            <a:off x="3021619" y="2686756"/>
            <a:ext cx="662361" cy="369332"/>
          </a:xfrm>
          <a:prstGeom prst="rect">
            <a:avLst/>
          </a:prstGeom>
          <a:noFill/>
        </p:spPr>
        <p:txBody>
          <a:bodyPr wrap="none" rtlCol="1">
            <a:spAutoFit/>
          </a:bodyPr>
          <a:lstStyle/>
          <a:p>
            <a:r>
              <a:rPr lang="ar-SA" dirty="0" smtClean="0"/>
              <a:t>تسخين</a:t>
            </a:r>
            <a:endParaRPr lang="ar-SA" dirty="0"/>
          </a:p>
        </p:txBody>
      </p:sp>
    </p:spTree>
    <p:extLst>
      <p:ext uri="{BB962C8B-B14F-4D97-AF65-F5344CB8AC3E}">
        <p14:creationId xmlns:p14="http://schemas.microsoft.com/office/powerpoint/2010/main" val="3397999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2862322"/>
          </a:xfrm>
          <a:prstGeom prst="rect">
            <a:avLst/>
          </a:prstGeom>
        </p:spPr>
        <p:txBody>
          <a:bodyPr wrap="square">
            <a:spAutoFit/>
          </a:bodyPr>
          <a:lstStyle/>
          <a:p>
            <a:pPr algn="r" rtl="1">
              <a:lnSpc>
                <a:spcPct val="150000"/>
              </a:lnSpc>
            </a:pPr>
            <a:r>
              <a:rPr lang="ar-SA" sz="2000" dirty="0"/>
              <a:t>توجد الدهون طبيعياّ في الكائنات الحية،حيث تمثل حوالي 5% من تركيب الخلية الحية، ولها وظائف تركيبية في </a:t>
            </a:r>
            <a:r>
              <a:rPr lang="ar-SA" sz="2000" dirty="0" smtClean="0"/>
              <a:t>الخلية :</a:t>
            </a:r>
          </a:p>
          <a:p>
            <a:pPr marL="342900" indent="-342900" algn="r" rtl="1">
              <a:lnSpc>
                <a:spcPct val="150000"/>
              </a:lnSpc>
              <a:buFont typeface="Arial" pitchFamily="34" charset="0"/>
              <a:buChar char="•"/>
            </a:pPr>
            <a:r>
              <a:rPr lang="ar-SA" sz="2000" dirty="0" smtClean="0"/>
              <a:t> </a:t>
            </a:r>
            <a:r>
              <a:rPr lang="ar-SA" sz="2000" dirty="0"/>
              <a:t>حيث تدخل في تركيب الغشاء </a:t>
            </a:r>
            <a:r>
              <a:rPr lang="ar-SA" sz="2000" dirty="0" smtClean="0"/>
              <a:t>الخلوي.</a:t>
            </a:r>
          </a:p>
          <a:p>
            <a:pPr marL="342900" indent="-342900" algn="r" rtl="1">
              <a:lnSpc>
                <a:spcPct val="150000"/>
              </a:lnSpc>
              <a:buFont typeface="Arial" pitchFamily="34" charset="0"/>
              <a:buChar char="•"/>
            </a:pPr>
            <a:r>
              <a:rPr lang="ar-SA" sz="2000" dirty="0" smtClean="0"/>
              <a:t>وتعتبر </a:t>
            </a:r>
            <a:r>
              <a:rPr lang="ar-SA" sz="2000" dirty="0"/>
              <a:t>الدهون مصدرا أساسيّا من مصادر الطاقة في الجسم تفوق كل من الكربوهيدرات والبروتينات.</a:t>
            </a:r>
            <a:endParaRPr lang="en-US" sz="2000" dirty="0"/>
          </a:p>
          <a:p>
            <a:pPr algn="r" rtl="1">
              <a:lnSpc>
                <a:spcPct val="150000"/>
              </a:lnSpc>
            </a:pPr>
            <a:r>
              <a:rPr lang="ar-SA" sz="2000" dirty="0"/>
              <a:t> ويمكن تعريفها بأنها مركبة عضوية </a:t>
            </a:r>
            <a:r>
              <a:rPr lang="ar-SA" sz="2000" b="1" dirty="0">
                <a:solidFill>
                  <a:schemeClr val="tx2"/>
                </a:solidFill>
              </a:rPr>
              <a:t>غير قطبية </a:t>
            </a:r>
            <a:r>
              <a:rPr lang="ar-SA" sz="2000" dirty="0"/>
              <a:t>عديمة الذوبان في الماء ولكنها تذوب في المذيبات العضوية مثل البنزين والأيثر والكلوروفوم وغيرها</a:t>
            </a:r>
          </a:p>
        </p:txBody>
      </p:sp>
      <p:pic>
        <p:nvPicPr>
          <p:cNvPr id="8" name="Picture 7" descr="saturated_unsaturat_c_la_784.jpg"/>
          <p:cNvPicPr>
            <a:picLocks noChangeAspect="1"/>
          </p:cNvPicPr>
          <p:nvPr/>
        </p:nvPicPr>
        <p:blipFill rotWithShape="1">
          <a:blip r:embed="rId2" cstate="print"/>
          <a:srcRect t="15275" r="54969" b="4829"/>
          <a:stretch/>
        </p:blipFill>
        <p:spPr>
          <a:xfrm>
            <a:off x="533400" y="2819400"/>
            <a:ext cx="4115659" cy="3737677"/>
          </a:xfrm>
          <a:prstGeom prst="rect">
            <a:avLst/>
          </a:prstGeom>
        </p:spPr>
      </p:pic>
    </p:spTree>
    <p:extLst>
      <p:ext uri="{BB962C8B-B14F-4D97-AF65-F5344CB8AC3E}">
        <p14:creationId xmlns:p14="http://schemas.microsoft.com/office/powerpoint/2010/main" val="3767955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319087"/>
            <a:ext cx="8953500" cy="28051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rtl="1">
              <a:lnSpc>
                <a:spcPct val="150000"/>
              </a:lnSpc>
            </a:pPr>
            <a:r>
              <a:rPr lang="ar-SA" sz="2000" b="1" dirty="0" smtClean="0">
                <a:solidFill>
                  <a:schemeClr val="tx2"/>
                </a:solidFill>
              </a:rPr>
              <a:t>اذا: </a:t>
            </a:r>
            <a:endParaRPr lang="en-US" sz="2000" b="1" dirty="0" smtClean="0">
              <a:solidFill>
                <a:schemeClr val="tx2"/>
              </a:solidFill>
            </a:endParaRPr>
          </a:p>
          <a:p>
            <a:pPr algn="r" rtl="1">
              <a:lnSpc>
                <a:spcPct val="150000"/>
              </a:lnSpc>
            </a:pPr>
            <a:r>
              <a:rPr lang="ar-SA" sz="2000" dirty="0" smtClean="0">
                <a:solidFill>
                  <a:schemeClr val="tx1"/>
                </a:solidFill>
              </a:rPr>
              <a:t>يمكن تعريف </a:t>
            </a:r>
            <a:r>
              <a:rPr lang="ar-SA" sz="2000" b="1" dirty="0" smtClean="0">
                <a:solidFill>
                  <a:schemeClr val="tx2"/>
                </a:solidFill>
              </a:rPr>
              <a:t>الصابون</a:t>
            </a:r>
            <a:r>
              <a:rPr lang="ar-SA" sz="2000" dirty="0" smtClean="0">
                <a:solidFill>
                  <a:schemeClr val="tx2"/>
                </a:solidFill>
              </a:rPr>
              <a:t> </a:t>
            </a:r>
            <a:r>
              <a:rPr lang="ar-SA" sz="2000" dirty="0" smtClean="0">
                <a:solidFill>
                  <a:schemeClr val="tx1"/>
                </a:solidFill>
              </a:rPr>
              <a:t>على انها أ</a:t>
            </a:r>
            <a:r>
              <a:rPr lang="ar-SA" sz="2000" b="1" u="sng" dirty="0" smtClean="0">
                <a:solidFill>
                  <a:schemeClr val="tx1"/>
                </a:solidFill>
              </a:rPr>
              <a:t>ملاح الأحماض الدهنية.</a:t>
            </a:r>
            <a:endParaRPr lang="en-US" sz="2000" b="1" u="sng" dirty="0" smtClean="0">
              <a:solidFill>
                <a:schemeClr val="tx1"/>
              </a:solidFill>
            </a:endParaRPr>
          </a:p>
          <a:p>
            <a:pPr algn="r">
              <a:lnSpc>
                <a:spcPct val="150000"/>
              </a:lnSpc>
            </a:pPr>
            <a:r>
              <a:rPr lang="ar-SA" sz="2000" dirty="0" smtClean="0">
                <a:solidFill>
                  <a:schemeClr val="tx1"/>
                </a:solidFill>
              </a:rPr>
              <a:t> والصابون قابل للذوبان في الماء ولكنه غير قابل للذوبان في الايثر. ويعمل الصابون على </a:t>
            </a:r>
            <a:r>
              <a:rPr lang="ar-SA" sz="2000" b="1" u="sng" dirty="0" smtClean="0">
                <a:solidFill>
                  <a:schemeClr val="tx1"/>
                </a:solidFill>
              </a:rPr>
              <a:t>استحلاب الزيوت والدهون في الماء </a:t>
            </a:r>
            <a:r>
              <a:rPr lang="ar-SA" sz="2000" dirty="0" smtClean="0">
                <a:solidFill>
                  <a:schemeClr val="tx1"/>
                </a:solidFill>
              </a:rPr>
              <a:t>حيث أنه يعمل على تقليل الجذب السطحي للمحلول و بالتالي يسهل من ذوبانيتها </a:t>
            </a:r>
            <a:endParaRPr lang="ar-SA" sz="2000" dirty="0">
              <a:solidFill>
                <a:schemeClr val="tx1"/>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Ghadah\Downloads\DSC_0336.JPG"/>
          <p:cNvPicPr/>
          <p:nvPr/>
        </p:nvPicPr>
        <p:blipFill rotWithShape="1">
          <a:blip r:embed="rId2" cstate="print">
            <a:extLst>
              <a:ext uri="{28A0092B-C50C-407E-A947-70E740481C1C}">
                <a14:useLocalDpi xmlns:a14="http://schemas.microsoft.com/office/drawing/2010/main" val="0"/>
              </a:ext>
            </a:extLst>
          </a:blip>
          <a:srcRect l="32034" r="12178" b="13173"/>
          <a:stretch/>
        </p:blipFill>
        <p:spPr bwMode="auto">
          <a:xfrm>
            <a:off x="2514600" y="1066800"/>
            <a:ext cx="4343400" cy="4191000"/>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226" y="152400"/>
            <a:ext cx="8077200" cy="954107"/>
          </a:xfrm>
          <a:prstGeom prst="rect">
            <a:avLst/>
          </a:prstGeom>
        </p:spPr>
        <p:txBody>
          <a:bodyPr wrap="square">
            <a:spAutoFit/>
          </a:bodyPr>
          <a:lstStyle/>
          <a:p>
            <a:pPr algn="r" rtl="1"/>
            <a:r>
              <a:rPr lang="ar-SA" sz="2800" b="1" dirty="0">
                <a:solidFill>
                  <a:schemeClr val="tx2"/>
                </a:solidFill>
              </a:rPr>
              <a:t>أ. اختبار فصل الصابون من المحلول بالتمليح</a:t>
            </a:r>
          </a:p>
          <a:p>
            <a:pPr algn="r" rtl="1"/>
            <a:r>
              <a:rPr lang="ar-SA" sz="2800" b="1" dirty="0">
                <a:solidFill>
                  <a:schemeClr val="tx2"/>
                </a:solidFill>
              </a:rPr>
              <a:t> (</a:t>
            </a:r>
            <a:r>
              <a:rPr lang="en-US" sz="2800" b="1" dirty="0">
                <a:solidFill>
                  <a:schemeClr val="tx2"/>
                </a:solidFill>
              </a:rPr>
              <a:t>(salting out of soap</a:t>
            </a:r>
            <a:r>
              <a:rPr lang="ar-SA" sz="2800" dirty="0">
                <a:solidFill>
                  <a:schemeClr val="tx2"/>
                </a:solidFill>
              </a:rPr>
              <a:t>:</a:t>
            </a:r>
            <a:endParaRPr lang="en-US" sz="2800" dirty="0">
              <a:solidFill>
                <a:schemeClr val="tx2"/>
              </a:solidFill>
            </a:endParaRPr>
          </a:p>
        </p:txBody>
      </p:sp>
      <p:sp>
        <p:nvSpPr>
          <p:cNvPr id="3" name="Rectangle 2"/>
          <p:cNvSpPr/>
          <p:nvPr/>
        </p:nvSpPr>
        <p:spPr>
          <a:xfrm>
            <a:off x="685800" y="1447800"/>
            <a:ext cx="8305800" cy="1477328"/>
          </a:xfrm>
          <a:prstGeom prst="rect">
            <a:avLst/>
          </a:prstGeom>
        </p:spPr>
        <p:txBody>
          <a:bodyPr wrap="square">
            <a:spAutoFit/>
          </a:bodyPr>
          <a:lstStyle/>
          <a:p>
            <a:pPr algn="r" rtl="1">
              <a:lnSpc>
                <a:spcPct val="150000"/>
              </a:lnSpc>
            </a:pPr>
            <a:r>
              <a:rPr lang="ar-SA" sz="2000" dirty="0"/>
              <a:t>يمكن الحصول على الصابون من محلوله وذلك بعملية التمليح (</a:t>
            </a:r>
            <a:r>
              <a:rPr lang="ar-SA" sz="2000" b="1" dirty="0"/>
              <a:t> </a:t>
            </a:r>
            <a:r>
              <a:rPr lang="en-US" sz="2000" dirty="0"/>
              <a:t>(salting out</a:t>
            </a:r>
            <a:r>
              <a:rPr lang="ar-SA" sz="2000" dirty="0"/>
              <a:t>فعند إضافة كلوريد الصوديوم الصلب إلى محلول الصابون حتى التشبع ينفصل الصابون على صورة غير ذائبة ويطفو فوق </a:t>
            </a:r>
            <a:r>
              <a:rPr lang="ar-SA" sz="2000" dirty="0" smtClean="0"/>
              <a:t>السطح</a:t>
            </a:r>
            <a:endParaRPr lang="en-US" sz="2000" dirty="0"/>
          </a:p>
        </p:txBody>
      </p:sp>
      <p:pic>
        <p:nvPicPr>
          <p:cNvPr id="10" name="Picture 9" descr="C:\Users\Ghadah\Downloads\DSC_0337.JPG"/>
          <p:cNvPicPr/>
          <p:nvPr/>
        </p:nvPicPr>
        <p:blipFill rotWithShape="1">
          <a:blip r:embed="rId3" cstate="print">
            <a:extLst>
              <a:ext uri="{28A0092B-C50C-407E-A947-70E740481C1C}">
                <a14:useLocalDpi xmlns:a14="http://schemas.microsoft.com/office/drawing/2010/main" val="0"/>
              </a:ext>
            </a:extLst>
          </a:blip>
          <a:srcRect l="9297" t="-893" r="17339" b="893"/>
          <a:stretch/>
        </p:blipFill>
        <p:spPr bwMode="auto">
          <a:xfrm>
            <a:off x="2057400" y="2928540"/>
            <a:ext cx="3770971" cy="3214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82000" cy="523220"/>
          </a:xfrm>
          <a:prstGeom prst="rect">
            <a:avLst/>
          </a:prstGeom>
        </p:spPr>
        <p:txBody>
          <a:bodyPr wrap="square">
            <a:spAutoFit/>
          </a:bodyPr>
          <a:lstStyle/>
          <a:p>
            <a:pPr algn="r" rtl="1"/>
            <a:r>
              <a:rPr lang="ar-SA" sz="2800" b="1" dirty="0">
                <a:solidFill>
                  <a:schemeClr val="tx2"/>
                </a:solidFill>
              </a:rPr>
              <a:t>ج. </a:t>
            </a:r>
            <a:r>
              <a:rPr lang="ar-SA" sz="2400" b="1" dirty="0">
                <a:solidFill>
                  <a:schemeClr val="tx2"/>
                </a:solidFill>
              </a:rPr>
              <a:t>اختبار تكوين أملاح الأحماض الدهنية الغير ذائبة </a:t>
            </a:r>
            <a:r>
              <a:rPr lang="en-US" sz="2400" b="1" dirty="0" err="1" smtClean="0">
                <a:solidFill>
                  <a:schemeClr val="tx2"/>
                </a:solidFill>
              </a:rPr>
              <a:t>lnsoluble</a:t>
            </a:r>
            <a:r>
              <a:rPr lang="en-US" sz="2400" b="1" dirty="0" smtClean="0">
                <a:solidFill>
                  <a:schemeClr val="tx2"/>
                </a:solidFill>
              </a:rPr>
              <a:t> </a:t>
            </a:r>
            <a:r>
              <a:rPr lang="en-US" sz="2400" b="1" dirty="0">
                <a:solidFill>
                  <a:schemeClr val="tx2"/>
                </a:solidFill>
              </a:rPr>
              <a:t>soaps)</a:t>
            </a:r>
            <a:r>
              <a:rPr lang="ar-SA" sz="2400" b="1" dirty="0">
                <a:solidFill>
                  <a:schemeClr val="tx2"/>
                </a:solidFill>
              </a:rPr>
              <a:t>) </a:t>
            </a:r>
            <a:r>
              <a:rPr lang="ar-SA" sz="2800" b="1" dirty="0">
                <a:solidFill>
                  <a:schemeClr val="tx2"/>
                </a:solidFill>
              </a:rPr>
              <a:t>:</a:t>
            </a:r>
            <a:endParaRPr lang="en-US" sz="2800" dirty="0">
              <a:solidFill>
                <a:schemeClr val="tx2"/>
              </a:solidFill>
            </a:endParaRPr>
          </a:p>
        </p:txBody>
      </p:sp>
      <p:sp>
        <p:nvSpPr>
          <p:cNvPr id="3" name="Rectangle 2"/>
          <p:cNvSpPr/>
          <p:nvPr/>
        </p:nvSpPr>
        <p:spPr>
          <a:xfrm>
            <a:off x="0" y="1066800"/>
            <a:ext cx="8894956" cy="3877985"/>
          </a:xfrm>
          <a:prstGeom prst="rect">
            <a:avLst/>
          </a:prstGeom>
        </p:spPr>
        <p:txBody>
          <a:bodyPr wrap="square">
            <a:spAutoFit/>
          </a:bodyPr>
          <a:lstStyle/>
          <a:p>
            <a:pPr algn="r" rtl="1">
              <a:lnSpc>
                <a:spcPct val="150000"/>
              </a:lnSpc>
            </a:pPr>
            <a:r>
              <a:rPr lang="ar-SA" sz="2400" b="1" dirty="0" smtClean="0">
                <a:solidFill>
                  <a:schemeClr val="tx2"/>
                </a:solidFill>
              </a:rPr>
              <a:t>المبدأ العلمي:</a:t>
            </a:r>
            <a:endParaRPr lang="en-US" sz="2400" dirty="0">
              <a:solidFill>
                <a:schemeClr val="tx2"/>
              </a:solidFill>
            </a:endParaRPr>
          </a:p>
          <a:p>
            <a:pPr algn="r" rtl="1">
              <a:lnSpc>
                <a:spcPct val="150000"/>
              </a:lnSpc>
            </a:pPr>
            <a:r>
              <a:rPr lang="ar-SA" sz="2000" dirty="0"/>
              <a:t>تعمل أيونات الكالسيوم أو المغنسيوم أو الرصاص أو الحديد على ترسيب الصابون وتجعله غير ذائب في الماء حيث تحل هذه الايونات محل أيونات الصوديوم أو البوتاسيوم الموجوده في الصابون . ونظراُ لإحتواء الماء العسر على كميات ملحوظة من </a:t>
            </a:r>
            <a:r>
              <a:rPr lang="en-US" sz="2000" dirty="0" err="1"/>
              <a:t>Ca</a:t>
            </a:r>
            <a:r>
              <a:rPr lang="en-US" sz="2000" baseline="30000" dirty="0"/>
              <a:t>++</a:t>
            </a:r>
            <a:r>
              <a:rPr lang="en-US" sz="2000" dirty="0"/>
              <a:t>, Mg</a:t>
            </a:r>
            <a:r>
              <a:rPr lang="en-US" sz="2000" baseline="30000" dirty="0"/>
              <a:t>++</a:t>
            </a:r>
            <a:r>
              <a:rPr lang="ar-SA" sz="2000" dirty="0"/>
              <a:t> وبعض </a:t>
            </a:r>
            <a:r>
              <a:rPr lang="en-US" sz="2000" dirty="0"/>
              <a:t>Fe</a:t>
            </a:r>
            <a:r>
              <a:rPr lang="en-US" sz="2000" baseline="30000" dirty="0"/>
              <a:t>+++</a:t>
            </a:r>
            <a:r>
              <a:rPr lang="ar-SA" sz="2000" dirty="0"/>
              <a:t> </a:t>
            </a:r>
            <a:r>
              <a:rPr lang="ar-SA" sz="2000" u="sng" dirty="0"/>
              <a:t>فيصعب تكون الرغوة</a:t>
            </a:r>
            <a:r>
              <a:rPr lang="ar-SA" sz="2000" dirty="0"/>
              <a:t>. </a:t>
            </a:r>
            <a:endParaRPr lang="ar-SA" sz="2000" dirty="0" smtClean="0"/>
          </a:p>
          <a:p>
            <a:pPr algn="r" rtl="1">
              <a:lnSpc>
                <a:spcPct val="150000"/>
              </a:lnSpc>
            </a:pPr>
            <a:endParaRPr lang="en-US" sz="2000" dirty="0"/>
          </a:p>
          <a:p>
            <a:pPr algn="r" rtl="1">
              <a:lnSpc>
                <a:spcPct val="150000"/>
              </a:lnSpc>
            </a:pPr>
            <a:r>
              <a:rPr lang="ar-SA" sz="2000" dirty="0"/>
              <a:t> </a:t>
            </a:r>
            <a:endParaRPr lang="en-US" sz="2000" dirty="0"/>
          </a:p>
          <a:p>
            <a:pPr algn="r" rtl="1">
              <a:lnSpc>
                <a:spcPct val="150000"/>
              </a:lnSpc>
            </a:pPr>
            <a:r>
              <a:rPr lang="ar-SA" sz="2000" dirty="0"/>
              <a:t>( يتكون </a:t>
            </a:r>
            <a:r>
              <a:rPr lang="ar-SA" sz="2000" u="sng" dirty="0"/>
              <a:t>راسب أبيض </a:t>
            </a:r>
            <a:r>
              <a:rPr lang="ar-SA" sz="2000" dirty="0"/>
              <a:t>من استيارات أو أوليات الكالسيوم). </a:t>
            </a:r>
            <a:endParaRPr lang="en-US" sz="2000" dirty="0"/>
          </a:p>
          <a:p>
            <a:pPr algn="r" rtl="1">
              <a:lnSpc>
                <a:spcPct val="150000"/>
              </a:lnSpc>
            </a:pPr>
            <a:r>
              <a:rPr lang="ar-SA" sz="2000" dirty="0"/>
              <a:t> </a:t>
            </a:r>
            <a:endParaRPr lang="en-US" sz="2000" dirty="0"/>
          </a:p>
        </p:txBody>
      </p:sp>
      <p:sp>
        <p:nvSpPr>
          <p:cNvPr id="6" name="TextBox 5"/>
          <p:cNvSpPr txBox="1"/>
          <p:nvPr/>
        </p:nvSpPr>
        <p:spPr>
          <a:xfrm>
            <a:off x="1496704" y="4544705"/>
            <a:ext cx="7294756"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dirty="0"/>
              <a:t>صابون البوتاسيوم + كبريتات الكالسيوم = صابون الكالسيوم + كبريتات البوتاسيوم. </a:t>
            </a:r>
            <a:endParaRPr lang="en-US" dirty="0"/>
          </a:p>
          <a:p>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3112" y="3352800"/>
            <a:ext cx="4938488" cy="461665"/>
          </a:xfrm>
          <a:prstGeom prst="rect">
            <a:avLst/>
          </a:prstGeom>
        </p:spPr>
        <p:txBody>
          <a:bodyPr wrap="square">
            <a:spAutoFit/>
          </a:bodyPr>
          <a:lstStyle/>
          <a:p>
            <a:pPr algn="r"/>
            <a:r>
              <a:rPr lang="ar-SA" sz="2400" b="1" dirty="0">
                <a:solidFill>
                  <a:schemeClr val="bg2">
                    <a:lumMod val="75000"/>
                  </a:schemeClr>
                </a:solidFill>
              </a:rPr>
              <a:t>النتيجه</a:t>
            </a:r>
            <a:r>
              <a:rPr lang="ar-SA" dirty="0"/>
              <a:t> </a:t>
            </a:r>
            <a:r>
              <a:rPr lang="ar-SA" sz="2000" dirty="0"/>
              <a:t>اختفاء الرغوة وتكون راسب ابيض</a:t>
            </a:r>
          </a:p>
        </p:txBody>
      </p:sp>
      <p:pic>
        <p:nvPicPr>
          <p:cNvPr id="8" name="Content Placeholder 3" descr="IMG_4084.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t="20820" r="11621" b="16945"/>
          <a:stretch/>
        </p:blipFill>
        <p:spPr>
          <a:xfrm rot="5400000">
            <a:off x="500344" y="3690657"/>
            <a:ext cx="3037911"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7391400" cy="954107"/>
          </a:xfrm>
          <a:prstGeom prst="rect">
            <a:avLst/>
          </a:prstGeom>
        </p:spPr>
        <p:txBody>
          <a:bodyPr wrap="square">
            <a:spAutoFit/>
          </a:bodyPr>
          <a:lstStyle/>
          <a:p>
            <a:pPr algn="r"/>
            <a:r>
              <a:rPr lang="en-US" sz="2800" b="1" dirty="0" smtClean="0">
                <a:solidFill>
                  <a:schemeClr val="tx2"/>
                </a:solidFill>
              </a:rPr>
              <a:t> (</a:t>
            </a:r>
            <a:r>
              <a:rPr lang="en-US" sz="2800" b="1" dirty="0" err="1" smtClean="0">
                <a:solidFill>
                  <a:schemeClr val="tx2"/>
                </a:solidFill>
              </a:rPr>
              <a:t>Acrolein</a:t>
            </a:r>
            <a:r>
              <a:rPr lang="en-US" sz="2800" b="1" dirty="0" smtClean="0">
                <a:solidFill>
                  <a:schemeClr val="tx2"/>
                </a:solidFill>
              </a:rPr>
              <a:t> test) </a:t>
            </a:r>
            <a:r>
              <a:rPr lang="ar-SA" sz="2800" b="1" dirty="0" smtClean="0">
                <a:solidFill>
                  <a:schemeClr val="tx2"/>
                </a:solidFill>
              </a:rPr>
              <a:t> 5- اختبار الاكرولين</a:t>
            </a:r>
            <a:r>
              <a:rPr lang="en-US" sz="2800" b="1" dirty="0">
                <a:solidFill>
                  <a:schemeClr val="tx2"/>
                </a:solidFill>
              </a:rPr>
              <a:t/>
            </a:r>
            <a:br>
              <a:rPr lang="en-US" sz="2800" b="1" dirty="0">
                <a:solidFill>
                  <a:schemeClr val="tx2"/>
                </a:solidFill>
              </a:rPr>
            </a:br>
            <a:endParaRPr lang="ar-SA" sz="2800" b="1" dirty="0">
              <a:solidFill>
                <a:schemeClr val="tx2"/>
              </a:solidFill>
            </a:endParaRPr>
          </a:p>
        </p:txBody>
      </p:sp>
      <p:sp>
        <p:nvSpPr>
          <p:cNvPr id="3" name="Rectangle 2"/>
          <p:cNvSpPr/>
          <p:nvPr/>
        </p:nvSpPr>
        <p:spPr>
          <a:xfrm>
            <a:off x="685800" y="1066800"/>
            <a:ext cx="8077200" cy="3970318"/>
          </a:xfrm>
          <a:prstGeom prst="rect">
            <a:avLst/>
          </a:prstGeom>
        </p:spPr>
        <p:txBody>
          <a:bodyPr wrap="square">
            <a:spAutoFit/>
          </a:bodyPr>
          <a:lstStyle/>
          <a:p>
            <a:pPr algn="r" rtl="1">
              <a:lnSpc>
                <a:spcPct val="150000"/>
              </a:lnSpc>
            </a:pPr>
            <a:r>
              <a:rPr lang="ar-SA" sz="2400" b="1" dirty="0">
                <a:solidFill>
                  <a:schemeClr val="tx2"/>
                </a:solidFill>
              </a:rPr>
              <a:t>الهدف </a:t>
            </a:r>
            <a:r>
              <a:rPr lang="ar-SA" sz="2400" b="1" dirty="0" smtClean="0">
                <a:solidFill>
                  <a:schemeClr val="tx2"/>
                </a:solidFill>
              </a:rPr>
              <a:t>:</a:t>
            </a:r>
          </a:p>
          <a:p>
            <a:pPr algn="r" rtl="1">
              <a:lnSpc>
                <a:spcPct val="150000"/>
              </a:lnSpc>
            </a:pPr>
            <a:r>
              <a:rPr lang="ar-SA" sz="2000" dirty="0" smtClean="0"/>
              <a:t>يستخدم </a:t>
            </a:r>
            <a:r>
              <a:rPr lang="ar-SA" sz="2000" dirty="0"/>
              <a:t>هذا الإختبار للكشف عن </a:t>
            </a:r>
            <a:r>
              <a:rPr lang="ar-SA" sz="2000" b="1" dirty="0"/>
              <a:t>وجود الليبيدات </a:t>
            </a:r>
            <a:r>
              <a:rPr lang="ar-SA" sz="2000" dirty="0"/>
              <a:t>حيث تعطي رائحة مميزة من </a:t>
            </a:r>
            <a:r>
              <a:rPr lang="ar-SA" sz="2000" dirty="0" smtClean="0"/>
              <a:t>الأكرولين.</a:t>
            </a:r>
            <a:endParaRPr lang="en-US" sz="2000" dirty="0"/>
          </a:p>
          <a:p>
            <a:pPr algn="r" rtl="1">
              <a:lnSpc>
                <a:spcPct val="150000"/>
              </a:lnSpc>
            </a:pPr>
            <a:r>
              <a:rPr lang="ar-SA" sz="2000" b="1" dirty="0"/>
              <a:t> </a:t>
            </a:r>
            <a:endParaRPr lang="en-US" sz="2000" dirty="0"/>
          </a:p>
          <a:p>
            <a:pPr algn="r" rtl="1">
              <a:lnSpc>
                <a:spcPct val="150000"/>
              </a:lnSpc>
            </a:pPr>
            <a:r>
              <a:rPr lang="ar-SA" sz="2400" b="1" dirty="0" smtClean="0">
                <a:solidFill>
                  <a:schemeClr val="tx2"/>
                </a:solidFill>
              </a:rPr>
              <a:t>المبدأ العلمي:</a:t>
            </a:r>
            <a:endParaRPr lang="en-US" sz="2400" b="1" dirty="0">
              <a:solidFill>
                <a:schemeClr val="tx2"/>
              </a:solidFill>
            </a:endParaRPr>
          </a:p>
          <a:p>
            <a:pPr algn="r" rtl="1">
              <a:lnSpc>
                <a:spcPct val="150000"/>
              </a:lnSpc>
            </a:pPr>
            <a:r>
              <a:rPr lang="ar-SA" sz="2000" dirty="0"/>
              <a:t>تعمل بيكبريتات البوتاسيوم </a:t>
            </a:r>
            <a:r>
              <a:rPr lang="en-US" sz="2000" dirty="0"/>
              <a:t>KHSO</a:t>
            </a:r>
            <a:r>
              <a:rPr lang="en-US" sz="2000" baseline="-25000" dirty="0"/>
              <a:t>4</a:t>
            </a:r>
            <a:r>
              <a:rPr lang="ar-SA" sz="2000" dirty="0"/>
              <a:t> (الصلبة) على نزع جزيئين ماء </a:t>
            </a:r>
            <a:r>
              <a:rPr lang="en-US" sz="2000" dirty="0"/>
              <a:t>(dehydration)</a:t>
            </a:r>
            <a:r>
              <a:rPr lang="ar-SA" sz="2000" dirty="0"/>
              <a:t> من كل جزئ جليسرول بالزيوت أو الدهون حيث </a:t>
            </a:r>
            <a:r>
              <a:rPr lang="ar-SA" sz="2000" b="1" u="sng" dirty="0"/>
              <a:t>يتحول الجليسرول إلى اكرولين</a:t>
            </a:r>
            <a:r>
              <a:rPr lang="ar-SA" sz="2000" dirty="0"/>
              <a:t> </a:t>
            </a:r>
            <a:r>
              <a:rPr lang="en-US" sz="2000" dirty="0" err="1"/>
              <a:t>acrolein</a:t>
            </a:r>
            <a:r>
              <a:rPr lang="ar-SA" sz="2000" dirty="0"/>
              <a:t> والذي يمكن تمييزه من </a:t>
            </a:r>
            <a:r>
              <a:rPr lang="ar-SA" sz="2000" b="1" dirty="0"/>
              <a:t>رائحته النفاذة </a:t>
            </a:r>
            <a:r>
              <a:rPr lang="ar-SA" sz="2000" dirty="0"/>
              <a:t>المهيجة للأغشية.</a:t>
            </a:r>
            <a:r>
              <a:rPr lang="en-US" sz="2000" dirty="0"/>
              <a:t>  </a:t>
            </a:r>
          </a:p>
          <a:p>
            <a:pPr algn="r" rtl="1">
              <a:lnSpc>
                <a:spcPct val="150000"/>
              </a:lnSpc>
            </a:pPr>
            <a:r>
              <a:rPr lang="ar-SA" sz="2000" dirty="0"/>
              <a:t> </a:t>
            </a:r>
            <a:endParaRPr lang="en-US"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20888"/>
            <a:ext cx="4768476" cy="2704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454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99" t="42708" r="34525" b="17500"/>
          <a:stretch/>
        </p:blipFill>
        <p:spPr bwMode="auto">
          <a:xfrm>
            <a:off x="3969695" y="1722874"/>
            <a:ext cx="868680" cy="291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2961583" y="4787860"/>
            <a:ext cx="3122585" cy="369332"/>
          </a:xfrm>
          <a:prstGeom prst="rect">
            <a:avLst/>
          </a:prstGeom>
        </p:spPr>
        <p:txBody>
          <a:bodyPr wrap="none">
            <a:spAutoFit/>
          </a:bodyPr>
          <a:lstStyle/>
          <a:p>
            <a:r>
              <a:rPr lang="en-US" dirty="0">
                <a:solidFill>
                  <a:srgbClr val="FF0000"/>
                </a:solidFill>
                <a:latin typeface="Calibri" panose="020F0502020204030204" pitchFamily="34" charset="0"/>
              </a:rPr>
              <a:t>Sudan IV </a:t>
            </a:r>
            <a:r>
              <a:rPr lang="en-US" dirty="0">
                <a:latin typeface="Calibri" panose="020F0502020204030204" pitchFamily="34" charset="0"/>
              </a:rPr>
              <a:t>(general dye for lipid )</a:t>
            </a:r>
            <a:endParaRPr lang="ar-SA" dirty="0"/>
          </a:p>
        </p:txBody>
      </p:sp>
      <p:sp>
        <p:nvSpPr>
          <p:cNvPr id="4" name="مستطيل 3"/>
          <p:cNvSpPr/>
          <p:nvPr/>
        </p:nvSpPr>
        <p:spPr>
          <a:xfrm>
            <a:off x="232012" y="228600"/>
            <a:ext cx="8686800" cy="1338828"/>
          </a:xfrm>
          <a:prstGeom prst="rect">
            <a:avLst/>
          </a:prstGeom>
        </p:spPr>
        <p:txBody>
          <a:bodyPr wrap="square">
            <a:spAutoFit/>
          </a:bodyPr>
          <a:lstStyle/>
          <a:p>
            <a:pPr algn="r" rtl="1">
              <a:lnSpc>
                <a:spcPct val="150000"/>
              </a:lnSpc>
            </a:pPr>
            <a:r>
              <a:rPr lang="ar-SA" dirty="0"/>
              <a:t>ويمكن الكشف عن وجود الدهون بواسطة صبغة </a:t>
            </a:r>
            <a:r>
              <a:rPr lang="en-US" dirty="0"/>
              <a:t>Sudan IV</a:t>
            </a:r>
            <a:r>
              <a:rPr lang="ar-SA" dirty="0"/>
              <a:t> (صبغة عامه للدهون), حيث تصبغ الدهون عند إضافتها </a:t>
            </a:r>
            <a:r>
              <a:rPr lang="ar-SA" b="1" dirty="0">
                <a:solidFill>
                  <a:srgbClr val="C00000"/>
                </a:solidFill>
              </a:rPr>
              <a:t>بصبغه حمراء</a:t>
            </a:r>
            <a:r>
              <a:rPr lang="ar-SA" dirty="0"/>
              <a:t>.</a:t>
            </a:r>
            <a:endParaRPr lang="en-US" dirty="0"/>
          </a:p>
          <a:p>
            <a:pPr algn="r">
              <a:lnSpc>
                <a:spcPct val="150000"/>
              </a:lnSpc>
            </a:pPr>
            <a:endParaRPr lang="ar-SA" dirty="0"/>
          </a:p>
        </p:txBody>
      </p:sp>
    </p:spTree>
    <p:extLst>
      <p:ext uri="{BB962C8B-B14F-4D97-AF65-F5344CB8AC3E}">
        <p14:creationId xmlns:p14="http://schemas.microsoft.com/office/powerpoint/2010/main" val="1718849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031744" cy="4191000"/>
          </a:xfrm>
          <a:prstGeom prst="rect">
            <a:avLst/>
          </a:prstGeom>
        </p:spPr>
        <p:txBody>
          <a:bodyPr wrap="square">
            <a:spAutoFit/>
          </a:bodyPr>
          <a:lstStyle/>
          <a:p>
            <a:pPr algn="r" rtl="1"/>
            <a:r>
              <a:rPr lang="ar-SA" sz="2800" b="1" dirty="0">
                <a:solidFill>
                  <a:schemeClr val="tx2"/>
                </a:solidFill>
              </a:rPr>
              <a:t>الأحماض الدهنية (</a:t>
            </a:r>
            <a:r>
              <a:rPr lang="en-US" sz="2800" b="1" dirty="0">
                <a:solidFill>
                  <a:schemeClr val="tx2"/>
                </a:solidFill>
              </a:rPr>
              <a:t>(fatty acids</a:t>
            </a:r>
            <a:r>
              <a:rPr lang="ar-SA" sz="2800" b="1" dirty="0">
                <a:solidFill>
                  <a:schemeClr val="tx2"/>
                </a:solidFill>
              </a:rPr>
              <a:t> :</a:t>
            </a:r>
          </a:p>
          <a:p>
            <a:pPr lvl="1" algn="r" rtl="1">
              <a:buNone/>
            </a:pPr>
            <a:endParaRPr lang="en-US" sz="2000" dirty="0">
              <a:solidFill>
                <a:srgbClr val="C00000"/>
              </a:solidFill>
            </a:endParaRPr>
          </a:p>
          <a:p>
            <a:pPr algn="r" rtl="1">
              <a:lnSpc>
                <a:spcPct val="150000"/>
              </a:lnSpc>
              <a:buNone/>
            </a:pPr>
            <a:r>
              <a:rPr lang="ar-SA" sz="2000" dirty="0"/>
              <a:t>هي الوحدات البنائية للدهون</a:t>
            </a:r>
            <a:r>
              <a:rPr lang="ar-SA" sz="2000" dirty="0" smtClean="0"/>
              <a:t>، وهي </a:t>
            </a:r>
            <a:r>
              <a:rPr lang="ar-SA" sz="2000" dirty="0"/>
              <a:t>عبارة عن سلسلة هيدروكربونية (</a:t>
            </a:r>
            <a:r>
              <a:rPr lang="en-US" sz="2000" dirty="0"/>
              <a:t>(hydrocarbon chain</a:t>
            </a:r>
            <a:r>
              <a:rPr lang="ar-SA" sz="2000" dirty="0"/>
              <a:t> طويلة تحتوي في طرفها على مجموعة كربو كسيل (</a:t>
            </a:r>
            <a:r>
              <a:rPr lang="en-US" sz="2000" dirty="0"/>
              <a:t>(carboxyl group</a:t>
            </a:r>
            <a:r>
              <a:rPr lang="ar-SA" sz="2000" dirty="0"/>
              <a:t>.وتنقسم الأحماض الدهنية إلى :</a:t>
            </a:r>
          </a:p>
          <a:p>
            <a:pPr marL="342900" indent="-342900" algn="r" rtl="1">
              <a:lnSpc>
                <a:spcPct val="150000"/>
              </a:lnSpc>
              <a:buFont typeface="Arial" pitchFamily="34" charset="0"/>
              <a:buChar char="•"/>
            </a:pPr>
            <a:r>
              <a:rPr lang="ar-SA" sz="2000" b="1" dirty="0">
                <a:solidFill>
                  <a:schemeClr val="tx2"/>
                </a:solidFill>
              </a:rPr>
              <a:t>أحماض دهنية مشبعة </a:t>
            </a:r>
            <a:r>
              <a:rPr lang="en-US" sz="2000" b="1" dirty="0">
                <a:solidFill>
                  <a:schemeClr val="tx2"/>
                </a:solidFill>
              </a:rPr>
              <a:t>saturated)</a:t>
            </a:r>
            <a:r>
              <a:rPr lang="ar-SA" sz="2000" b="1" dirty="0">
                <a:solidFill>
                  <a:schemeClr val="tx2"/>
                </a:solidFill>
              </a:rPr>
              <a:t>) </a:t>
            </a:r>
            <a:r>
              <a:rPr lang="ar-SA" sz="2000" b="1" dirty="0" smtClean="0">
                <a:solidFill>
                  <a:schemeClr val="tx2"/>
                </a:solidFill>
              </a:rPr>
              <a:t>: </a:t>
            </a:r>
            <a:r>
              <a:rPr lang="ar-SA" sz="2000" dirty="0" smtClean="0"/>
              <a:t>لا تحتوي على روابط ثنائية .</a:t>
            </a:r>
            <a:endParaRPr lang="ar-SA" sz="2000" dirty="0"/>
          </a:p>
          <a:p>
            <a:pPr marL="342900" indent="-342900" algn="r" rtl="1">
              <a:lnSpc>
                <a:spcPct val="150000"/>
              </a:lnSpc>
              <a:buFont typeface="Arial" pitchFamily="34" charset="0"/>
              <a:buChar char="•"/>
            </a:pPr>
            <a:r>
              <a:rPr lang="ar-SA" sz="2000" b="1" dirty="0" smtClean="0">
                <a:solidFill>
                  <a:schemeClr val="tx2"/>
                </a:solidFill>
              </a:rPr>
              <a:t>وأحماض دهنية غير مشبعة (</a:t>
            </a:r>
            <a:r>
              <a:rPr lang="en-US" sz="2000" b="1" dirty="0" smtClean="0">
                <a:solidFill>
                  <a:schemeClr val="tx2"/>
                </a:solidFill>
              </a:rPr>
              <a:t>(unsaturated</a:t>
            </a:r>
            <a:r>
              <a:rPr lang="ar-SA" sz="2000" b="1" dirty="0" smtClean="0">
                <a:solidFill>
                  <a:schemeClr val="tx2"/>
                </a:solidFill>
              </a:rPr>
              <a:t>: </a:t>
            </a:r>
            <a:r>
              <a:rPr lang="ar-SA" sz="2000" dirty="0" smtClean="0"/>
              <a:t>تحتوي على روابط ثنائية.</a:t>
            </a:r>
            <a:endParaRPr lang="en-US" sz="2000" dirty="0" smtClean="0"/>
          </a:p>
          <a:p>
            <a:pPr algn="r" rtl="1">
              <a:lnSpc>
                <a:spcPct val="150000"/>
              </a:lnSpc>
              <a:buNone/>
            </a:pPr>
            <a:endParaRPr lang="ar-SA" sz="2000" dirty="0" smtClean="0">
              <a:solidFill>
                <a:schemeClr val="tx2"/>
              </a:solidFill>
            </a:endParaRPr>
          </a:p>
          <a:p>
            <a:pPr algn="r" rtl="1">
              <a:lnSpc>
                <a:spcPct val="150000"/>
              </a:lnSpc>
              <a:buNone/>
            </a:pPr>
            <a:r>
              <a:rPr lang="ar-SA" sz="2000" dirty="0" smtClean="0"/>
              <a:t>الصيغة </a:t>
            </a:r>
            <a:r>
              <a:rPr lang="ar-SA" sz="2000" dirty="0"/>
              <a:t>العامة للأحماض الدهنية</a:t>
            </a:r>
            <a:r>
              <a:rPr lang="ar-SA" sz="2000" b="1" dirty="0"/>
              <a:t> </a:t>
            </a:r>
            <a:r>
              <a:rPr lang="en-US" sz="2000" b="1" dirty="0">
                <a:solidFill>
                  <a:schemeClr val="bg2">
                    <a:lumMod val="25000"/>
                  </a:schemeClr>
                </a:solidFill>
              </a:rPr>
              <a:t>CH</a:t>
            </a:r>
            <a:r>
              <a:rPr lang="en-US" sz="2000" b="1" baseline="-25000" dirty="0">
                <a:solidFill>
                  <a:schemeClr val="bg2">
                    <a:lumMod val="25000"/>
                  </a:schemeClr>
                </a:solidFill>
              </a:rPr>
              <a:t>3</a:t>
            </a:r>
            <a:r>
              <a:rPr lang="en-US" sz="2000" b="1" dirty="0">
                <a:solidFill>
                  <a:schemeClr val="bg2">
                    <a:lumMod val="25000"/>
                  </a:schemeClr>
                </a:solidFill>
              </a:rPr>
              <a:t> (CH</a:t>
            </a:r>
            <a:r>
              <a:rPr lang="en-US" sz="2000" b="1" baseline="-25000" dirty="0">
                <a:solidFill>
                  <a:schemeClr val="bg2">
                    <a:lumMod val="25000"/>
                  </a:schemeClr>
                </a:solidFill>
              </a:rPr>
              <a:t>2</a:t>
            </a:r>
            <a:r>
              <a:rPr lang="en-US" sz="2000" b="1" dirty="0">
                <a:solidFill>
                  <a:schemeClr val="bg2">
                    <a:lumMod val="25000"/>
                  </a:schemeClr>
                </a:solidFill>
              </a:rPr>
              <a:t>) </a:t>
            </a:r>
            <a:r>
              <a:rPr lang="en-US" sz="2000" b="1" baseline="-25000" dirty="0">
                <a:solidFill>
                  <a:schemeClr val="bg2">
                    <a:lumMod val="25000"/>
                  </a:schemeClr>
                </a:solidFill>
              </a:rPr>
              <a:t>n</a:t>
            </a:r>
            <a:r>
              <a:rPr lang="en-US" sz="2000" b="1" dirty="0">
                <a:solidFill>
                  <a:schemeClr val="bg2">
                    <a:lumMod val="25000"/>
                  </a:schemeClr>
                </a:solidFill>
              </a:rPr>
              <a:t> COOH</a:t>
            </a:r>
          </a:p>
          <a:p>
            <a:pPr algn="r" rtl="1">
              <a:lnSpc>
                <a:spcPct val="150000"/>
              </a:lnSpc>
            </a:pPr>
            <a:endParaRPr lang="ar-SA" sz="2000" b="1" dirty="0">
              <a:solidFill>
                <a:schemeClr val="bg2">
                  <a:lumMod val="25000"/>
                </a:schemeClr>
              </a:solidFill>
            </a:endParaRPr>
          </a:p>
        </p:txBody>
      </p:sp>
      <p:pic>
        <p:nvPicPr>
          <p:cNvPr id="8" name="Picture 7" descr="360px-DHAnumbering.png"/>
          <p:cNvPicPr>
            <a:picLocks noChangeAspect="1"/>
          </p:cNvPicPr>
          <p:nvPr/>
        </p:nvPicPr>
        <p:blipFill>
          <a:blip r:embed="rId2" cstate="print"/>
          <a:stretch>
            <a:fillRect/>
          </a:stretch>
        </p:blipFill>
        <p:spPr>
          <a:xfrm>
            <a:off x="1371600" y="4404360"/>
            <a:ext cx="7249886" cy="845820"/>
          </a:xfrm>
          <a:prstGeom prst="rect">
            <a:avLst/>
          </a:prstGeom>
        </p:spPr>
      </p:pic>
      <p:sp>
        <p:nvSpPr>
          <p:cNvPr id="3" name="Rectangle 2"/>
          <p:cNvSpPr/>
          <p:nvPr/>
        </p:nvSpPr>
        <p:spPr>
          <a:xfrm>
            <a:off x="1257300" y="4302579"/>
            <a:ext cx="800100" cy="103142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
        <p:nvSpPr>
          <p:cNvPr id="9" name="TextBox 8"/>
          <p:cNvSpPr txBox="1"/>
          <p:nvPr/>
        </p:nvSpPr>
        <p:spPr>
          <a:xfrm>
            <a:off x="857250" y="3965377"/>
            <a:ext cx="1600200" cy="307777"/>
          </a:xfrm>
          <a:prstGeom prst="rect">
            <a:avLst/>
          </a:prstGeom>
          <a:noFill/>
        </p:spPr>
        <p:txBody>
          <a:bodyPr wrap="square" rtlCol="1">
            <a:spAutoFit/>
          </a:bodyPr>
          <a:lstStyle/>
          <a:p>
            <a:pPr algn="ctr"/>
            <a:r>
              <a:rPr lang="ar-SA" sz="1400" b="1" dirty="0" smtClean="0"/>
              <a:t>مجموعة الكربوكسيل</a:t>
            </a:r>
            <a:endParaRPr lang="ar-SA" sz="1400" b="1" dirty="0"/>
          </a:p>
        </p:txBody>
      </p:sp>
      <p:sp>
        <p:nvSpPr>
          <p:cNvPr id="5" name="قوس كبير أيسر 4"/>
          <p:cNvSpPr/>
          <p:nvPr/>
        </p:nvSpPr>
        <p:spPr>
          <a:xfrm rot="16200000">
            <a:off x="5170716" y="2296886"/>
            <a:ext cx="566057" cy="6335486"/>
          </a:xfrm>
          <a:prstGeom prst="leftBrac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6" name="مربع نص 5"/>
          <p:cNvSpPr txBox="1"/>
          <p:nvPr/>
        </p:nvSpPr>
        <p:spPr>
          <a:xfrm>
            <a:off x="4511518" y="5770824"/>
            <a:ext cx="2363147" cy="369332"/>
          </a:xfrm>
          <a:prstGeom prst="rect">
            <a:avLst/>
          </a:prstGeom>
          <a:noFill/>
        </p:spPr>
        <p:txBody>
          <a:bodyPr wrap="none" rtlCol="1">
            <a:spAutoFit/>
          </a:bodyPr>
          <a:lstStyle/>
          <a:p>
            <a:r>
              <a:rPr lang="ar-SA" dirty="0" smtClean="0"/>
              <a:t>سلسلة هيدروكربونية </a:t>
            </a:r>
            <a:r>
              <a:rPr lang="en-US" dirty="0" smtClean="0"/>
              <a:t>(CH3)</a:t>
            </a:r>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53" t="35655" r="10712" b="25410"/>
          <a:stretch/>
        </p:blipFill>
        <p:spPr bwMode="auto">
          <a:xfrm>
            <a:off x="827583" y="836712"/>
            <a:ext cx="7344814" cy="4896544"/>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1433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991600" cy="2400657"/>
          </a:xfrm>
          <a:prstGeom prst="rect">
            <a:avLst/>
          </a:prstGeom>
        </p:spPr>
        <p:txBody>
          <a:bodyPr wrap="square">
            <a:spAutoFit/>
          </a:bodyPr>
          <a:lstStyle/>
          <a:p>
            <a:pPr algn="r" rtl="1">
              <a:lnSpc>
                <a:spcPct val="150000"/>
              </a:lnSpc>
              <a:buNone/>
            </a:pPr>
            <a:r>
              <a:rPr lang="ar-SA" sz="2000" b="1" dirty="0">
                <a:solidFill>
                  <a:schemeClr val="tx2"/>
                </a:solidFill>
              </a:rPr>
              <a:t> أ-ليبيدات بسيطة</a:t>
            </a:r>
            <a:r>
              <a:rPr lang="en-US" sz="2000" b="1" dirty="0">
                <a:solidFill>
                  <a:schemeClr val="tx2"/>
                </a:solidFill>
              </a:rPr>
              <a:t>(Simple lipids) </a:t>
            </a:r>
            <a:r>
              <a:rPr lang="ar-SA" sz="2000" b="1" dirty="0">
                <a:solidFill>
                  <a:schemeClr val="tx2"/>
                </a:solidFill>
              </a:rPr>
              <a:t>:</a:t>
            </a:r>
            <a:endParaRPr lang="en-US" sz="2000" b="1" dirty="0">
              <a:solidFill>
                <a:schemeClr val="tx2"/>
              </a:solidFill>
            </a:endParaRPr>
          </a:p>
          <a:p>
            <a:pPr algn="r" rtl="1">
              <a:lnSpc>
                <a:spcPct val="150000"/>
              </a:lnSpc>
            </a:pPr>
            <a:r>
              <a:rPr lang="ar-SA" sz="2000" dirty="0"/>
              <a:t>وهي إسترات الأحماض الدهنية مع الكحول مثل </a:t>
            </a:r>
            <a:r>
              <a:rPr lang="ar-SA" sz="2000" dirty="0" smtClean="0"/>
              <a:t>ال</a:t>
            </a:r>
            <a:r>
              <a:rPr lang="ar-IQ" sz="2000" dirty="0" smtClean="0"/>
              <a:t>ك</a:t>
            </a:r>
            <a:r>
              <a:rPr lang="ar-SA" sz="2000" dirty="0" err="1" smtClean="0"/>
              <a:t>ليسرول</a:t>
            </a:r>
            <a:r>
              <a:rPr lang="ar-SA" sz="2000" dirty="0"/>
              <a:t>،  ومن أمثلتها الدهون والزيوت </a:t>
            </a:r>
            <a:endParaRPr lang="ar-SA" sz="2000" dirty="0" smtClean="0"/>
          </a:p>
          <a:p>
            <a:pPr algn="r" rtl="1">
              <a:lnSpc>
                <a:spcPct val="150000"/>
              </a:lnSpc>
            </a:pPr>
            <a:r>
              <a:rPr lang="ar-SA" sz="2000" dirty="0" smtClean="0"/>
              <a:t>(</a:t>
            </a:r>
            <a:r>
              <a:rPr lang="en-US" sz="2000" dirty="0"/>
              <a:t>fats and oils</a:t>
            </a:r>
            <a:r>
              <a:rPr lang="ar-SA" sz="2000" dirty="0"/>
              <a:t>)</a:t>
            </a:r>
            <a:r>
              <a:rPr lang="en-US" sz="2000" dirty="0"/>
              <a:t>.</a:t>
            </a:r>
          </a:p>
          <a:p>
            <a:pPr algn="r" rtl="1">
              <a:lnSpc>
                <a:spcPct val="150000"/>
              </a:lnSpc>
            </a:pPr>
            <a:r>
              <a:rPr lang="ar-SA" sz="2000" dirty="0"/>
              <a:t>ويعتبر ثلاثي اسايل الجليسرول </a:t>
            </a:r>
            <a:r>
              <a:rPr lang="en-US" sz="2000" dirty="0" err="1"/>
              <a:t>triacyglycerol</a:t>
            </a:r>
            <a:r>
              <a:rPr lang="ar-SA" sz="2000" dirty="0"/>
              <a:t> من أبسط وأكثر الدهون انتشارا وهي الصورة التي تخزن عليها الدهون ومخزن الطاقة داخل الخلية. </a:t>
            </a:r>
            <a:endParaRPr lang="en-US" sz="2000" dirty="0"/>
          </a:p>
        </p:txBody>
      </p:sp>
      <p:sp>
        <p:nvSpPr>
          <p:cNvPr id="3" name="Rectangle 2"/>
          <p:cNvSpPr/>
          <p:nvPr/>
        </p:nvSpPr>
        <p:spPr>
          <a:xfrm>
            <a:off x="2033239" y="0"/>
            <a:ext cx="7086600" cy="523220"/>
          </a:xfrm>
          <a:prstGeom prst="rect">
            <a:avLst/>
          </a:prstGeom>
        </p:spPr>
        <p:txBody>
          <a:bodyPr wrap="square">
            <a:spAutoFit/>
          </a:bodyPr>
          <a:lstStyle/>
          <a:p>
            <a:r>
              <a:rPr lang="ar-SA" sz="2800" b="1" dirty="0" smtClean="0">
                <a:solidFill>
                  <a:schemeClr val="tx2"/>
                </a:solidFill>
              </a:rPr>
              <a:t>يمكن </a:t>
            </a:r>
            <a:r>
              <a:rPr lang="ar-SA" sz="2800" b="1" dirty="0">
                <a:solidFill>
                  <a:schemeClr val="tx2"/>
                </a:solidFill>
              </a:rPr>
              <a:t>تقسم الليبيدات (الدهون) حسب تركيبها الكيميائي إلى </a:t>
            </a:r>
            <a:r>
              <a:rPr lang="ar-SA" sz="2800" b="1" dirty="0" smtClean="0">
                <a:solidFill>
                  <a:schemeClr val="tx2"/>
                </a:solidFill>
              </a:rPr>
              <a:t>:</a:t>
            </a:r>
            <a:endParaRPr lang="ar-SA" sz="2800" b="1" dirty="0">
              <a:solidFill>
                <a:schemeClr val="tx2"/>
              </a:solidFill>
            </a:endParaRPr>
          </a:p>
        </p:txBody>
      </p:sp>
      <p:pic>
        <p:nvPicPr>
          <p:cNvPr id="11" name="صورة 3" descr="C:\Users\Windows 7\Desktop\GlycerolTrigly.gif"/>
          <p:cNvPicPr/>
          <p:nvPr/>
        </p:nvPicPr>
        <p:blipFill>
          <a:blip r:embed="rId2" cstate="print"/>
          <a:srcRect/>
          <a:stretch>
            <a:fillRect/>
          </a:stretch>
        </p:blipFill>
        <p:spPr bwMode="auto">
          <a:xfrm>
            <a:off x="914400" y="3086457"/>
            <a:ext cx="7467600" cy="3771543"/>
          </a:xfrm>
          <a:prstGeom prst="rect">
            <a:avLst/>
          </a:prstGeom>
          <a:noFill/>
          <a:ln w="9525">
            <a:noFill/>
            <a:miter lim="800000"/>
            <a:headEnd/>
            <a:tailEnd/>
          </a:ln>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mage006.jpg"/>
          <p:cNvPicPr>
            <a:picLocks noChangeAspect="1"/>
          </p:cNvPicPr>
          <p:nvPr/>
        </p:nvPicPr>
        <p:blipFill rotWithShape="1">
          <a:blip r:embed="rId2" cstate="print"/>
          <a:srcRect l="59628" t="11646" r="-3032"/>
          <a:stretch/>
        </p:blipFill>
        <p:spPr>
          <a:xfrm>
            <a:off x="1752600" y="28036"/>
            <a:ext cx="4443761" cy="6203286"/>
          </a:xfrm>
          <a:prstGeom prst="rect">
            <a:avLst/>
          </a:prstGeom>
        </p:spPr>
      </p:pic>
      <p:sp>
        <p:nvSpPr>
          <p:cNvPr id="4" name="شكل بيضاوي 3"/>
          <p:cNvSpPr/>
          <p:nvPr/>
        </p:nvSpPr>
        <p:spPr>
          <a:xfrm>
            <a:off x="1752600" y="457200"/>
            <a:ext cx="1219200" cy="525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كسهم مستقيم 5"/>
          <p:cNvCxnSpPr/>
          <p:nvPr/>
        </p:nvCxnSpPr>
        <p:spPr>
          <a:xfrm>
            <a:off x="1184517" y="2057400"/>
            <a:ext cx="483348" cy="2706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370146" y="1639669"/>
            <a:ext cx="933269" cy="646331"/>
          </a:xfrm>
          <a:prstGeom prst="rect">
            <a:avLst/>
          </a:prstGeom>
          <a:noFill/>
        </p:spPr>
        <p:txBody>
          <a:bodyPr wrap="none" rtlCol="1">
            <a:spAutoFit/>
          </a:bodyPr>
          <a:lstStyle/>
          <a:p>
            <a:pPr algn="ctr"/>
            <a:r>
              <a:rPr lang="ar-SA" b="1" dirty="0" smtClean="0">
                <a:solidFill>
                  <a:srgbClr val="FF0000"/>
                </a:solidFill>
              </a:rPr>
              <a:t>جليسيرول</a:t>
            </a:r>
          </a:p>
          <a:p>
            <a:pPr algn="ctr"/>
            <a:r>
              <a:rPr lang="ar-SA" b="1" dirty="0" smtClean="0">
                <a:solidFill>
                  <a:srgbClr val="FF0000"/>
                </a:solidFill>
              </a:rPr>
              <a:t>(كحول)</a:t>
            </a:r>
            <a:endParaRPr lang="ar-SA" b="1" dirty="0">
              <a:solidFill>
                <a:srgbClr val="FF0000"/>
              </a:solidFill>
            </a:endParaRPr>
          </a:p>
        </p:txBody>
      </p:sp>
      <p:cxnSp>
        <p:nvCxnSpPr>
          <p:cNvPr id="11" name="رابط كسهم مستقيم 10"/>
          <p:cNvCxnSpPr/>
          <p:nvPr/>
        </p:nvCxnSpPr>
        <p:spPr>
          <a:xfrm flipH="1" flipV="1">
            <a:off x="6096000" y="1600201"/>
            <a:ext cx="978090" cy="6857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6096000" y="2762934"/>
            <a:ext cx="97809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flipH="1">
            <a:off x="6096000" y="3276600"/>
            <a:ext cx="97809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7074090" y="2562879"/>
            <a:ext cx="1790875" cy="400110"/>
          </a:xfrm>
          <a:prstGeom prst="rect">
            <a:avLst/>
          </a:prstGeom>
          <a:noFill/>
        </p:spPr>
        <p:txBody>
          <a:bodyPr wrap="none" rtlCol="1">
            <a:spAutoFit/>
          </a:bodyPr>
          <a:lstStyle/>
          <a:p>
            <a:r>
              <a:rPr lang="ar-SA" sz="2000" b="1" dirty="0" smtClean="0">
                <a:solidFill>
                  <a:srgbClr val="FF0000"/>
                </a:solidFill>
              </a:rPr>
              <a:t>ثلاثة أحماض دهنية</a:t>
            </a:r>
            <a:endParaRPr lang="ar-SA" sz="2000" b="1" dirty="0">
              <a:solidFill>
                <a:srgbClr val="FF0000"/>
              </a:solidFill>
            </a:endParaRPr>
          </a:p>
        </p:txBody>
      </p:sp>
      <p:sp>
        <p:nvSpPr>
          <p:cNvPr id="21" name="مستطيل 20"/>
          <p:cNvSpPr/>
          <p:nvPr/>
        </p:nvSpPr>
        <p:spPr>
          <a:xfrm>
            <a:off x="2895600" y="6046656"/>
            <a:ext cx="1962397" cy="369332"/>
          </a:xfrm>
          <a:prstGeom prst="rect">
            <a:avLst/>
          </a:prstGeom>
        </p:spPr>
        <p:txBody>
          <a:bodyPr wrap="none">
            <a:spAutoFit/>
          </a:bodyPr>
          <a:lstStyle/>
          <a:p>
            <a:r>
              <a:rPr lang="ar-SA" b="1" dirty="0"/>
              <a:t>ثلاثي </a:t>
            </a:r>
            <a:r>
              <a:rPr lang="ar-SA" b="1" dirty="0" err="1"/>
              <a:t>اسايل</a:t>
            </a:r>
            <a:r>
              <a:rPr lang="ar-SA" b="1" dirty="0"/>
              <a:t> </a:t>
            </a:r>
            <a:r>
              <a:rPr lang="ar-SA" b="1" dirty="0" err="1"/>
              <a:t>الجليسرول</a:t>
            </a:r>
            <a:r>
              <a:rPr lang="ar-SA" b="1" dirty="0"/>
              <a:t> </a:t>
            </a:r>
          </a:p>
        </p:txBody>
      </p:sp>
      <p:sp>
        <p:nvSpPr>
          <p:cNvPr id="3" name="Rectangle 2"/>
          <p:cNvSpPr/>
          <p:nvPr/>
        </p:nvSpPr>
        <p:spPr>
          <a:xfrm>
            <a:off x="4837158" y="6029596"/>
            <a:ext cx="574196" cy="369332"/>
          </a:xfrm>
          <a:prstGeom prst="rect">
            <a:avLst/>
          </a:prstGeom>
        </p:spPr>
        <p:txBody>
          <a:bodyPr wrap="none">
            <a:spAutoFit/>
          </a:bodyPr>
          <a:lstStyle/>
          <a:p>
            <a:pPr algn="r" rtl="1"/>
            <a:r>
              <a:rPr lang="ar-SA" b="1" dirty="0" smtClean="0"/>
              <a:t>دهن</a:t>
            </a:r>
            <a:r>
              <a:rPr lang="en-US" b="1" dirty="0" smtClean="0"/>
              <a:t>:</a:t>
            </a:r>
            <a:endParaRPr lang="en-US" b="1" dirty="0"/>
          </a:p>
        </p:txBody>
      </p:sp>
    </p:spTree>
    <p:extLst>
      <p:ext uri="{BB962C8B-B14F-4D97-AF65-F5344CB8AC3E}">
        <p14:creationId xmlns:p14="http://schemas.microsoft.com/office/powerpoint/2010/main" val="234429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3323987"/>
          </a:xfrm>
          <a:prstGeom prst="rect">
            <a:avLst/>
          </a:prstGeom>
        </p:spPr>
        <p:txBody>
          <a:bodyPr wrap="square">
            <a:spAutoFit/>
          </a:bodyPr>
          <a:lstStyle/>
          <a:p>
            <a:pPr algn="r" rtl="1">
              <a:lnSpc>
                <a:spcPct val="150000"/>
              </a:lnSpc>
            </a:pPr>
            <a:r>
              <a:rPr lang="ar-SA" sz="2000" b="1" dirty="0" smtClean="0">
                <a:solidFill>
                  <a:schemeClr val="tx2"/>
                </a:solidFill>
              </a:rPr>
              <a:t>ب- ليبيدات </a:t>
            </a:r>
            <a:r>
              <a:rPr lang="ar-SA" sz="2000" b="1" dirty="0">
                <a:solidFill>
                  <a:schemeClr val="tx2"/>
                </a:solidFill>
              </a:rPr>
              <a:t>المركبة </a:t>
            </a:r>
            <a:r>
              <a:rPr lang="en-US" sz="2000" b="1" dirty="0">
                <a:solidFill>
                  <a:schemeClr val="tx2"/>
                </a:solidFill>
              </a:rPr>
              <a:t>(conjugated lipids) </a:t>
            </a:r>
            <a:r>
              <a:rPr lang="ar-SA" sz="2000" b="1" dirty="0">
                <a:solidFill>
                  <a:schemeClr val="tx2"/>
                </a:solidFill>
              </a:rPr>
              <a:t>: </a:t>
            </a:r>
            <a:r>
              <a:rPr lang="ar-SA" sz="2000" dirty="0"/>
              <a:t>وهي دهون تربط مع مركبات أخرى مثل الفوسفوليبيد </a:t>
            </a:r>
            <a:r>
              <a:rPr lang="en-US" sz="2000" dirty="0"/>
              <a:t>phospholipids)</a:t>
            </a:r>
            <a:r>
              <a:rPr lang="ar-SA" sz="2000" dirty="0"/>
              <a:t>) و </a:t>
            </a:r>
            <a:r>
              <a:rPr lang="ar-SA" sz="2000" dirty="0" smtClean="0"/>
              <a:t>ال</a:t>
            </a:r>
            <a:r>
              <a:rPr lang="ar-IQ" sz="2000" dirty="0" smtClean="0"/>
              <a:t>ك</a:t>
            </a:r>
            <a:r>
              <a:rPr lang="ar-SA" sz="2000" dirty="0" err="1" smtClean="0"/>
              <a:t>لايكوليبيد</a:t>
            </a:r>
            <a:r>
              <a:rPr lang="ar-SA" sz="2000" dirty="0" smtClean="0"/>
              <a:t> </a:t>
            </a:r>
            <a:r>
              <a:rPr lang="ar-SA" sz="2000" dirty="0"/>
              <a:t>(</a:t>
            </a:r>
            <a:r>
              <a:rPr lang="en-US" sz="2000" dirty="0"/>
              <a:t>(glycolipids</a:t>
            </a:r>
            <a:r>
              <a:rPr lang="ar-SA" sz="2000" dirty="0"/>
              <a:t>.</a:t>
            </a:r>
          </a:p>
          <a:p>
            <a:pPr algn="r" rtl="1">
              <a:lnSpc>
                <a:spcPct val="150000"/>
              </a:lnSpc>
              <a:buNone/>
            </a:pPr>
            <a:endParaRPr lang="en-US" sz="2000" dirty="0">
              <a:solidFill>
                <a:schemeClr val="tx2"/>
              </a:solidFill>
            </a:endParaRPr>
          </a:p>
          <a:p>
            <a:pPr algn="r" rtl="1">
              <a:lnSpc>
                <a:spcPct val="150000"/>
              </a:lnSpc>
            </a:pPr>
            <a:r>
              <a:rPr lang="ar-SA" sz="2000" b="1" dirty="0" smtClean="0">
                <a:solidFill>
                  <a:schemeClr val="tx2"/>
                </a:solidFill>
              </a:rPr>
              <a:t>ج- ليبيدات </a:t>
            </a:r>
            <a:r>
              <a:rPr lang="ar-SA" sz="2000" b="1" dirty="0">
                <a:solidFill>
                  <a:schemeClr val="tx2"/>
                </a:solidFill>
              </a:rPr>
              <a:t>المشتقة </a:t>
            </a:r>
            <a:r>
              <a:rPr lang="en-US" sz="2000" b="1" dirty="0">
                <a:solidFill>
                  <a:schemeClr val="tx2"/>
                </a:solidFill>
              </a:rPr>
              <a:t>(derived lipids) </a:t>
            </a:r>
            <a:r>
              <a:rPr lang="ar-SA" sz="2000" dirty="0">
                <a:solidFill>
                  <a:schemeClr val="tx2"/>
                </a:solidFill>
              </a:rPr>
              <a:t>: </a:t>
            </a:r>
            <a:r>
              <a:rPr lang="ar-SA" sz="2000" dirty="0"/>
              <a:t>وهي مواد توجد ذائبة في الدهون وبالرغم من أن العديد منها ليست إسترات ولكن حيث إنها توجد ذائبة في الدهون أو اشتقت من تحلل الدهون مائيا فتعتبر جوازاً أنها دهون مشتقة ومن أمثلتها الكولسترول.</a:t>
            </a:r>
            <a:endParaRPr lang="en-US" sz="2000" dirty="0"/>
          </a:p>
          <a:p>
            <a:pPr>
              <a:lnSpc>
                <a:spcPct val="150000"/>
              </a:lnSpc>
            </a:pPr>
            <a:endParaRPr lang="ar-SA" sz="2000" dirty="0"/>
          </a:p>
        </p:txBody>
      </p:sp>
      <p:pic>
        <p:nvPicPr>
          <p:cNvPr id="8" name="Picture 7" descr="http://www.abc.net.au/health/library/img/cholesterol_structure.gif"/>
          <p:cNvPicPr>
            <a:picLocks noChangeAspect="1" noChangeArrowheads="1"/>
          </p:cNvPicPr>
          <p:nvPr/>
        </p:nvPicPr>
        <p:blipFill>
          <a:blip r:embed="rId2" cstate="print">
            <a:grayscl/>
          </a:blip>
          <a:srcRect/>
          <a:stretch>
            <a:fillRect/>
          </a:stretch>
        </p:blipFill>
        <p:spPr bwMode="auto">
          <a:xfrm>
            <a:off x="6221666" y="4323777"/>
            <a:ext cx="2644268" cy="1516046"/>
          </a:xfrm>
          <a:prstGeom prst="rect">
            <a:avLst/>
          </a:prstGeom>
          <a:noFill/>
        </p:spPr>
      </p:pic>
      <p:sp>
        <p:nvSpPr>
          <p:cNvPr id="9" name="Rectangle 8"/>
          <p:cNvSpPr/>
          <p:nvPr/>
        </p:nvSpPr>
        <p:spPr>
          <a:xfrm>
            <a:off x="7239000" y="5871204"/>
            <a:ext cx="1026243" cy="369332"/>
          </a:xfrm>
          <a:prstGeom prst="rect">
            <a:avLst/>
          </a:prstGeom>
        </p:spPr>
        <p:txBody>
          <a:bodyPr wrap="none">
            <a:spAutoFit/>
          </a:bodyPr>
          <a:lstStyle/>
          <a:p>
            <a:r>
              <a:rPr lang="ar-SA" dirty="0" smtClean="0"/>
              <a:t>الكولسترول</a:t>
            </a:r>
            <a:endParaRPr lang="ar-SA" dirty="0"/>
          </a:p>
        </p:txBody>
      </p:sp>
      <p:pic>
        <p:nvPicPr>
          <p:cNvPr id="1026" name="Picture 2" descr="http://bioserv.fiu.edu/~walterm/human_online/organic/phospholipid_bilay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42" y="4539823"/>
            <a:ext cx="3853287" cy="151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8153400" cy="523220"/>
          </a:xfrm>
          <a:prstGeom prst="rect">
            <a:avLst/>
          </a:prstGeom>
        </p:spPr>
        <p:txBody>
          <a:bodyPr wrap="square">
            <a:spAutoFit/>
          </a:bodyPr>
          <a:lstStyle/>
          <a:p>
            <a:pPr algn="r"/>
            <a:r>
              <a:rPr lang="en-US" sz="2800" b="1" dirty="0" smtClean="0">
                <a:solidFill>
                  <a:schemeClr val="tx2"/>
                </a:solidFill>
              </a:rPr>
              <a:t>:(Qualitative </a:t>
            </a:r>
            <a:r>
              <a:rPr lang="en-US" sz="2800" b="1" dirty="0">
                <a:solidFill>
                  <a:schemeClr val="tx2"/>
                </a:solidFill>
              </a:rPr>
              <a:t>tests of </a:t>
            </a:r>
            <a:r>
              <a:rPr lang="en-US" sz="2800" b="1" dirty="0" smtClean="0">
                <a:solidFill>
                  <a:schemeClr val="tx2"/>
                </a:solidFill>
              </a:rPr>
              <a:t>lipids) </a:t>
            </a:r>
            <a:r>
              <a:rPr lang="ar-SA" sz="2800" b="1" dirty="0" smtClean="0">
                <a:solidFill>
                  <a:schemeClr val="tx2"/>
                </a:solidFill>
              </a:rPr>
              <a:t>الاختبارات </a:t>
            </a:r>
            <a:r>
              <a:rPr lang="ar-SA" sz="2800" b="1" dirty="0">
                <a:solidFill>
                  <a:schemeClr val="tx2"/>
                </a:solidFill>
              </a:rPr>
              <a:t>الوصفية </a:t>
            </a:r>
            <a:r>
              <a:rPr lang="ar-SA" sz="2800" b="1" dirty="0" smtClean="0">
                <a:solidFill>
                  <a:schemeClr val="tx2"/>
                </a:solidFill>
              </a:rPr>
              <a:t>لـلدهون</a:t>
            </a:r>
            <a:endParaRPr lang="ar-SA" sz="2800" dirty="0">
              <a:solidFill>
                <a:schemeClr val="tx2"/>
              </a:solidFill>
            </a:endParaRPr>
          </a:p>
        </p:txBody>
      </p:sp>
      <p:sp>
        <p:nvSpPr>
          <p:cNvPr id="3" name="Rectangle 2"/>
          <p:cNvSpPr/>
          <p:nvPr/>
        </p:nvSpPr>
        <p:spPr>
          <a:xfrm>
            <a:off x="381000" y="1166842"/>
            <a:ext cx="8610600" cy="3970318"/>
          </a:xfrm>
          <a:prstGeom prst="rect">
            <a:avLst/>
          </a:prstGeom>
        </p:spPr>
        <p:txBody>
          <a:bodyPr wrap="square">
            <a:spAutoFit/>
          </a:bodyPr>
          <a:lstStyle/>
          <a:p>
            <a:pPr algn="r" rtl="1">
              <a:lnSpc>
                <a:spcPct val="150000"/>
              </a:lnSpc>
              <a:spcBef>
                <a:spcPct val="0"/>
              </a:spcBef>
            </a:pPr>
            <a:r>
              <a:rPr lang="ar-SA" sz="2400" b="1" dirty="0">
                <a:solidFill>
                  <a:schemeClr val="tx2"/>
                </a:solidFill>
              </a:rPr>
              <a:t>1- اختبار الذوبانية </a:t>
            </a:r>
            <a:r>
              <a:rPr lang="ar-SA" sz="2400" b="1" dirty="0" smtClean="0">
                <a:solidFill>
                  <a:schemeClr val="tx2"/>
                </a:solidFill>
              </a:rPr>
              <a:t>( </a:t>
            </a:r>
            <a:r>
              <a:rPr lang="en-US" sz="2400" b="1" dirty="0" smtClean="0">
                <a:solidFill>
                  <a:schemeClr val="tx2"/>
                </a:solidFill>
              </a:rPr>
              <a:t>( </a:t>
            </a:r>
            <a:r>
              <a:rPr lang="en-US" sz="2400" b="1" dirty="0">
                <a:solidFill>
                  <a:schemeClr val="tx2"/>
                </a:solidFill>
              </a:rPr>
              <a:t>Solubility </a:t>
            </a:r>
            <a:r>
              <a:rPr lang="en-US" sz="2400" b="1" dirty="0" smtClean="0">
                <a:solidFill>
                  <a:schemeClr val="tx2"/>
                </a:solidFill>
              </a:rPr>
              <a:t>test</a:t>
            </a:r>
          </a:p>
          <a:p>
            <a:pPr algn="r" rtl="1">
              <a:lnSpc>
                <a:spcPct val="150000"/>
              </a:lnSpc>
              <a:spcBef>
                <a:spcPct val="0"/>
              </a:spcBef>
            </a:pPr>
            <a:r>
              <a:rPr lang="ar-SA" sz="2400" b="1" dirty="0" smtClean="0">
                <a:solidFill>
                  <a:schemeClr val="tx2"/>
                </a:solidFill>
              </a:rPr>
              <a:t>2-</a:t>
            </a:r>
            <a:r>
              <a:rPr lang="ar-SA" sz="2400" b="1" kern="0" dirty="0">
                <a:solidFill>
                  <a:schemeClr val="tx2"/>
                </a:solidFill>
              </a:rPr>
              <a:t>اختبار خلات </a:t>
            </a:r>
            <a:r>
              <a:rPr lang="ar-SA" sz="2400" b="1" kern="0" dirty="0" smtClean="0">
                <a:solidFill>
                  <a:schemeClr val="tx2"/>
                </a:solidFill>
              </a:rPr>
              <a:t>النحاس.</a:t>
            </a:r>
          </a:p>
          <a:p>
            <a:pPr algn="r" rtl="1">
              <a:lnSpc>
                <a:spcPct val="150000"/>
              </a:lnSpc>
              <a:spcBef>
                <a:spcPct val="0"/>
              </a:spcBef>
            </a:pPr>
            <a:r>
              <a:rPr lang="ar-SA" sz="2400" b="1" dirty="0">
                <a:solidFill>
                  <a:schemeClr val="tx2"/>
                </a:solidFill>
              </a:rPr>
              <a:t>3-اختبار عدم </a:t>
            </a:r>
            <a:r>
              <a:rPr lang="ar-SA" sz="2400" b="1" dirty="0" smtClean="0">
                <a:solidFill>
                  <a:schemeClr val="tx2"/>
                </a:solidFill>
              </a:rPr>
              <a:t>التشبع</a:t>
            </a:r>
            <a:r>
              <a:rPr lang="ar-SA" sz="2400" b="1" dirty="0">
                <a:solidFill>
                  <a:schemeClr val="tx2"/>
                </a:solidFill>
              </a:rPr>
              <a:t>.</a:t>
            </a:r>
            <a:endParaRPr lang="ar-SA" sz="2400" b="1" dirty="0" smtClean="0">
              <a:solidFill>
                <a:schemeClr val="tx2"/>
              </a:solidFill>
            </a:endParaRPr>
          </a:p>
          <a:p>
            <a:pPr algn="r" rtl="1">
              <a:lnSpc>
                <a:spcPct val="150000"/>
              </a:lnSpc>
              <a:spcBef>
                <a:spcPct val="0"/>
              </a:spcBef>
            </a:pPr>
            <a:r>
              <a:rPr lang="ar-SA" sz="2400" b="1" dirty="0">
                <a:solidFill>
                  <a:schemeClr val="tx2"/>
                </a:solidFill>
              </a:rPr>
              <a:t>4</a:t>
            </a:r>
            <a:r>
              <a:rPr lang="ar-SA" sz="2400" b="1" dirty="0" smtClean="0">
                <a:solidFill>
                  <a:schemeClr val="tx2"/>
                </a:solidFill>
              </a:rPr>
              <a:t>-اختبار </a:t>
            </a:r>
            <a:r>
              <a:rPr lang="ar-SA" sz="2400" b="1" dirty="0">
                <a:solidFill>
                  <a:schemeClr val="tx2"/>
                </a:solidFill>
              </a:rPr>
              <a:t>التصبن  </a:t>
            </a:r>
            <a:r>
              <a:rPr lang="en-US" sz="2400" b="1" dirty="0">
                <a:solidFill>
                  <a:schemeClr val="tx2"/>
                </a:solidFill>
              </a:rPr>
              <a:t>Saponification test</a:t>
            </a:r>
            <a:r>
              <a:rPr lang="ar-SA" sz="2400" b="1" dirty="0">
                <a:solidFill>
                  <a:schemeClr val="tx2"/>
                </a:solidFill>
              </a:rPr>
              <a:t>: </a:t>
            </a:r>
            <a:r>
              <a:rPr lang="en-US" sz="2400" b="1" dirty="0">
                <a:solidFill>
                  <a:srgbClr val="0070C0"/>
                </a:solidFill>
              </a:rPr>
              <a:t/>
            </a:r>
            <a:br>
              <a:rPr lang="en-US" sz="2400" b="1" dirty="0">
                <a:solidFill>
                  <a:srgbClr val="0070C0"/>
                </a:solidFill>
              </a:rPr>
            </a:br>
            <a:r>
              <a:rPr lang="ar-SA" sz="2400" dirty="0"/>
              <a:t> أ-اختبار فصل الصابون من المحلول بالتمليح (</a:t>
            </a:r>
            <a:r>
              <a:rPr lang="en-US" sz="2400" dirty="0"/>
              <a:t>(salting out of </a:t>
            </a:r>
            <a:r>
              <a:rPr lang="en-US" sz="2400" dirty="0" smtClean="0"/>
              <a:t>soap</a:t>
            </a:r>
            <a:endParaRPr lang="ar-SA" sz="2400" b="1" dirty="0">
              <a:solidFill>
                <a:srgbClr val="0070C0"/>
              </a:solidFill>
            </a:endParaRPr>
          </a:p>
          <a:p>
            <a:pPr algn="r" rtl="1">
              <a:lnSpc>
                <a:spcPct val="150000"/>
              </a:lnSpc>
              <a:spcBef>
                <a:spcPct val="0"/>
              </a:spcBef>
            </a:pPr>
            <a:r>
              <a:rPr lang="ar-SA" sz="2400" dirty="0"/>
              <a:t>ب</a:t>
            </a:r>
            <a:r>
              <a:rPr lang="ar-SA" sz="2400" dirty="0" smtClean="0"/>
              <a:t>- </a:t>
            </a:r>
            <a:r>
              <a:rPr lang="ar-SA" sz="2400" dirty="0"/>
              <a:t>اختبار تكوين أملاح الأحماض الدهنية الغير ذائبة </a:t>
            </a:r>
            <a:r>
              <a:rPr lang="en-US" sz="2400" dirty="0"/>
              <a:t>insoluble soaps)</a:t>
            </a:r>
            <a:r>
              <a:rPr lang="ar-SA" sz="2400" dirty="0"/>
              <a:t>) </a:t>
            </a:r>
            <a:r>
              <a:rPr lang="en-US" sz="2400" b="1" kern="0" dirty="0">
                <a:solidFill>
                  <a:schemeClr val="tx2"/>
                </a:solidFill>
              </a:rPr>
              <a:t/>
            </a:r>
            <a:br>
              <a:rPr lang="en-US" sz="2400" b="1" kern="0" dirty="0">
                <a:solidFill>
                  <a:schemeClr val="tx2"/>
                </a:solidFill>
              </a:rPr>
            </a:br>
            <a:r>
              <a:rPr lang="ar-SA" sz="2400" b="1" dirty="0" smtClean="0">
                <a:solidFill>
                  <a:schemeClr val="tx2"/>
                </a:solidFill>
              </a:rPr>
              <a:t>5-اختبار الاكرولين</a:t>
            </a:r>
            <a:endParaRPr lang="en-US" sz="2400" dirty="0">
              <a:solidFill>
                <a:schemeClr val="tx2"/>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19390"/>
            <a:ext cx="5784706" cy="523220"/>
          </a:xfrm>
          <a:prstGeom prst="rect">
            <a:avLst/>
          </a:prstGeom>
        </p:spPr>
        <p:txBody>
          <a:bodyPr wrap="square">
            <a:spAutoFit/>
          </a:bodyPr>
          <a:lstStyle/>
          <a:p>
            <a:pPr algn="r"/>
            <a:r>
              <a:rPr lang="en-US" sz="2800" b="1" dirty="0" smtClean="0">
                <a:solidFill>
                  <a:schemeClr val="tx2"/>
                </a:solidFill>
              </a:rPr>
              <a:t>:(Solubility test) </a:t>
            </a:r>
            <a:r>
              <a:rPr lang="ar-SA" sz="2800" b="1" dirty="0" smtClean="0">
                <a:solidFill>
                  <a:schemeClr val="tx2"/>
                </a:solidFill>
              </a:rPr>
              <a:t>1- اختبار الذوبانية</a:t>
            </a:r>
            <a:endParaRPr lang="ar-SA" sz="2800" b="1" dirty="0">
              <a:solidFill>
                <a:schemeClr val="tx2"/>
              </a:solidFill>
            </a:endParaRPr>
          </a:p>
        </p:txBody>
      </p:sp>
      <p:sp>
        <p:nvSpPr>
          <p:cNvPr id="3" name="Rectangle 2"/>
          <p:cNvSpPr/>
          <p:nvPr/>
        </p:nvSpPr>
        <p:spPr>
          <a:xfrm>
            <a:off x="0" y="838200"/>
            <a:ext cx="8839200" cy="4939814"/>
          </a:xfrm>
          <a:prstGeom prst="rect">
            <a:avLst/>
          </a:prstGeom>
        </p:spPr>
        <p:txBody>
          <a:bodyPr wrap="square">
            <a:spAutoFit/>
          </a:bodyPr>
          <a:lstStyle/>
          <a:p>
            <a:pPr algn="r" rtl="1">
              <a:lnSpc>
                <a:spcPct val="150000"/>
              </a:lnSpc>
            </a:pPr>
            <a:r>
              <a:rPr lang="ar-SA" sz="2400" b="1" dirty="0">
                <a:solidFill>
                  <a:schemeClr val="tx2"/>
                </a:solidFill>
              </a:rPr>
              <a:t> </a:t>
            </a:r>
            <a:r>
              <a:rPr lang="ar-SA" sz="2400" b="1" dirty="0" smtClean="0">
                <a:solidFill>
                  <a:schemeClr val="tx2"/>
                </a:solidFill>
              </a:rPr>
              <a:t>الهدف</a:t>
            </a:r>
            <a:r>
              <a:rPr lang="ar-SA" sz="2200" b="1" dirty="0" smtClean="0">
                <a:solidFill>
                  <a:schemeClr val="tx2"/>
                </a:solidFill>
              </a:rPr>
              <a:t>:</a:t>
            </a:r>
            <a:endParaRPr lang="en-US" sz="2200" b="1" dirty="0">
              <a:solidFill>
                <a:schemeClr val="tx2"/>
              </a:solidFill>
            </a:endParaRPr>
          </a:p>
          <a:p>
            <a:pPr algn="r" rtl="1">
              <a:lnSpc>
                <a:spcPct val="150000"/>
              </a:lnSpc>
            </a:pPr>
            <a:r>
              <a:rPr lang="ar-SA" sz="2000" dirty="0"/>
              <a:t>إثبات أن الزيوت والدهون هي مركبات تختلف في ذوبانها عن الكربوهيدرات </a:t>
            </a:r>
            <a:r>
              <a:rPr lang="ar-SA" sz="2000" dirty="0" smtClean="0"/>
              <a:t>و البروتينات.</a:t>
            </a:r>
            <a:endParaRPr lang="en-US" sz="2000" dirty="0"/>
          </a:p>
          <a:p>
            <a:pPr algn="r" rtl="1">
              <a:lnSpc>
                <a:spcPct val="150000"/>
              </a:lnSpc>
            </a:pPr>
            <a:r>
              <a:rPr lang="ar-SA" sz="2000" dirty="0"/>
              <a:t> </a:t>
            </a:r>
            <a:endParaRPr lang="en-US" sz="2000" dirty="0"/>
          </a:p>
          <a:p>
            <a:pPr algn="r" rtl="1">
              <a:lnSpc>
                <a:spcPct val="150000"/>
              </a:lnSpc>
            </a:pPr>
            <a:r>
              <a:rPr lang="ar-SA" sz="2200" b="1" dirty="0">
                <a:solidFill>
                  <a:schemeClr val="tx2"/>
                </a:solidFill>
              </a:rPr>
              <a:t>النظرية العلمية للإختبار  :</a:t>
            </a:r>
            <a:endParaRPr lang="en-US" sz="2200" b="1" dirty="0">
              <a:solidFill>
                <a:schemeClr val="tx2"/>
              </a:solidFill>
            </a:endParaRPr>
          </a:p>
          <a:p>
            <a:pPr algn="r" rtl="1">
              <a:lnSpc>
                <a:spcPct val="150000"/>
              </a:lnSpc>
            </a:pPr>
            <a:r>
              <a:rPr lang="ar-SA" sz="2000" dirty="0"/>
              <a:t>لا تذوب الزيوت أو الدهون في الماء نظراُ لطبيعتها </a:t>
            </a:r>
            <a:r>
              <a:rPr lang="ar-SA" sz="2000" b="1" dirty="0"/>
              <a:t>الغير</a:t>
            </a:r>
            <a:r>
              <a:rPr lang="ar-SA" sz="2000" dirty="0"/>
              <a:t> </a:t>
            </a:r>
            <a:r>
              <a:rPr lang="ar-SA" sz="2000" b="1" dirty="0"/>
              <a:t>قطبية (الهيدروفوبية )</a:t>
            </a:r>
            <a:r>
              <a:rPr lang="ar-SA" sz="2000" dirty="0"/>
              <a:t>ولكنها تذوب في </a:t>
            </a:r>
            <a:r>
              <a:rPr lang="ar-SA" sz="2000" u="sng" dirty="0"/>
              <a:t>المذيبات العضوية </a:t>
            </a:r>
            <a:r>
              <a:rPr lang="ar-SA" sz="2000" dirty="0"/>
              <a:t>كالإيثر والبنزين والكلورفورم والكحول المغلي وغيرها</a:t>
            </a:r>
            <a:r>
              <a:rPr lang="ar-SA" sz="2000" dirty="0" smtClean="0"/>
              <a:t>.</a:t>
            </a:r>
          </a:p>
          <a:p>
            <a:pPr algn="r" rtl="1">
              <a:lnSpc>
                <a:spcPct val="150000"/>
              </a:lnSpc>
            </a:pPr>
            <a:endParaRPr lang="ar-SA" sz="2000" dirty="0" smtClean="0"/>
          </a:p>
          <a:p>
            <a:pPr algn="r" rtl="1">
              <a:lnSpc>
                <a:spcPct val="150000"/>
              </a:lnSpc>
            </a:pPr>
            <a:r>
              <a:rPr lang="ar-SA" sz="2400" b="1" dirty="0" smtClean="0">
                <a:solidFill>
                  <a:schemeClr val="tx2"/>
                </a:solidFill>
              </a:rPr>
              <a:t>تطبيقاتها:</a:t>
            </a:r>
            <a:endParaRPr lang="en-US" sz="2400" b="1" dirty="0">
              <a:solidFill>
                <a:schemeClr val="tx2"/>
              </a:solidFill>
            </a:endParaRPr>
          </a:p>
          <a:p>
            <a:pPr algn="r" rtl="1">
              <a:lnSpc>
                <a:spcPct val="150000"/>
              </a:lnSpc>
            </a:pPr>
            <a:r>
              <a:rPr lang="ar-SA" sz="2000" dirty="0"/>
              <a:t>تختلف الدهون فيما بينها في قابليتها للذوبان في المذيبات العضوية المختلفة ويستفاد من ذلك في فصل خليط من الدهون عن بعضها </a:t>
            </a:r>
            <a:r>
              <a:rPr lang="ar-SA" sz="2000" dirty="0" smtClean="0"/>
              <a:t>البعض.</a:t>
            </a:r>
            <a:endParaRPr lang="ar-SA"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مخصص 10">
      <a:dk1>
        <a:srgbClr val="000000"/>
      </a:dk1>
      <a:lt1>
        <a:srgbClr val="FFFFFF"/>
      </a:lt1>
      <a:dk2>
        <a:srgbClr val="E57B7F"/>
      </a:dk2>
      <a:lt2>
        <a:srgbClr val="C8C8B1"/>
      </a:lt2>
      <a:accent1>
        <a:srgbClr val="7A7A7A"/>
      </a:accent1>
      <a:accent2>
        <a:srgbClr val="FFFF00"/>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3800</TotalTime>
  <Words>989</Words>
  <Application>Microsoft Office PowerPoint</Application>
  <PresentationFormat>عرض على الشاشة (3:4)‏</PresentationFormat>
  <Paragraphs>144</Paragraphs>
  <Slides>27</Slides>
  <Notes>5</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nourah~</dc:creator>
  <cp:lastModifiedBy>Maher</cp:lastModifiedBy>
  <cp:revision>88</cp:revision>
  <dcterms:created xsi:type="dcterms:W3CDTF">2006-08-16T00:00:00Z</dcterms:created>
  <dcterms:modified xsi:type="dcterms:W3CDTF">2023-03-03T17:42:31Z</dcterms:modified>
</cp:coreProperties>
</file>